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Nunito Semi Bold"/>
      <p:regular r:id="rId17"/>
    </p:embeddedFont>
    <p:embeddedFont>
      <p:font typeface="Nunito Semi Bold"/>
      <p:regular r:id="rId18"/>
    </p:embeddedFont>
    <p:embeddedFont>
      <p:font typeface="Nunito Semi Bold"/>
      <p:regular r:id="rId19"/>
    </p:embeddedFont>
    <p:embeddedFont>
      <p:font typeface="Nunito Semi Bold"/>
      <p:regular r:id="rId20"/>
    </p:embeddedFont>
    <p:embeddedFont>
      <p:font typeface="PT Sans"/>
      <p:regular r:id="rId21"/>
    </p:embeddedFont>
    <p:embeddedFont>
      <p:font typeface="PT Sans"/>
      <p:regular r:id="rId22"/>
    </p:embeddedFont>
    <p:embeddedFont>
      <p:font typeface="PT Sans"/>
      <p:regular r:id="rId23"/>
    </p:embeddedFont>
    <p:embeddedFont>
      <p:font typeface="PT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4-1.png>
</file>

<file path=ppt/media/image-4-2.png>
</file>

<file path=ppt/media/image-4-3.png>
</file>

<file path=ppt/media/image-4-4.png>
</file>

<file path=ppt/media/image-5-1.png>
</file>

<file path=ppt/media/image-6-1.png>
</file>

<file path=ppt/media/image-6-2.png>
</file>

<file path=ppt/media/image-6-3.png>
</file>

<file path=ppt/media/image-6-4.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929646"/>
            <a:ext cx="7468553" cy="1408033"/>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The Freq: Reimagine Wellness in Kalamazoo</a:t>
            </a:r>
            <a:endParaRPr lang="en-US" sz="4400" dirty="0"/>
          </a:p>
        </p:txBody>
      </p:sp>
      <p:sp>
        <p:nvSpPr>
          <p:cNvPr id="4" name="Text 1"/>
          <p:cNvSpPr/>
          <p:nvPr/>
        </p:nvSpPr>
        <p:spPr>
          <a:xfrm>
            <a:off x="6324124" y="3696653"/>
            <a:ext cx="7468553" cy="1915120"/>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The Freq is revolutionizing wellness in Kalamazoo with immersive frequency experiences for a healthier community. Using cutting-edge technology, we aim to provide unique and effective solutions for stress relief and overall well-being, catering to diverse needs within the local area.</a:t>
            </a:r>
            <a:endParaRPr lang="en-US" sz="1850" dirty="0"/>
          </a:p>
        </p:txBody>
      </p:sp>
      <p:sp>
        <p:nvSpPr>
          <p:cNvPr id="5" name="Shape 2"/>
          <p:cNvSpPr/>
          <p:nvPr/>
        </p:nvSpPr>
        <p:spPr>
          <a:xfrm>
            <a:off x="6324124" y="5898833"/>
            <a:ext cx="382905" cy="382905"/>
          </a:xfrm>
          <a:prstGeom prst="roundRect">
            <a:avLst>
              <a:gd name="adj" fmla="val 23878209"/>
            </a:avLst>
          </a:prstGeom>
          <a:solidFill>
            <a:srgbClr val="CFA7B5"/>
          </a:solidFill>
          <a:ln w="7620">
            <a:solidFill>
              <a:srgbClr val="FFFFFF"/>
            </a:solidFill>
            <a:prstDash val="solid"/>
          </a:ln>
        </p:spPr>
      </p:sp>
      <p:sp>
        <p:nvSpPr>
          <p:cNvPr id="6" name="Text 3"/>
          <p:cNvSpPr/>
          <p:nvPr/>
        </p:nvSpPr>
        <p:spPr>
          <a:xfrm>
            <a:off x="6449973" y="6041469"/>
            <a:ext cx="131207" cy="97512"/>
          </a:xfrm>
          <a:prstGeom prst="rect">
            <a:avLst/>
          </a:prstGeom>
          <a:noFill/>
          <a:ln/>
        </p:spPr>
        <p:txBody>
          <a:bodyPr wrap="none" lIns="0" tIns="0" rIns="0" bIns="0" rtlCol="0" anchor="t"/>
          <a:lstStyle/>
          <a:p>
            <a:pPr algn="ctr" indent="0" marL="0">
              <a:lnSpc>
                <a:spcPts val="750"/>
              </a:lnSpc>
              <a:buNone/>
            </a:pPr>
            <a:r>
              <a:rPr lang="en-US" sz="750" dirty="0">
                <a:solidFill>
                  <a:srgbClr val="3C3838"/>
                </a:solidFill>
                <a:latin typeface="PT Sans Medium" pitchFamily="34" charset="0"/>
                <a:ea typeface="PT Sans Medium" pitchFamily="34" charset="-122"/>
                <a:cs typeface="PT Sans Medium" pitchFamily="34" charset="-120"/>
              </a:rPr>
              <a:t>FW</a:t>
            </a:r>
            <a:endParaRPr lang="en-US" sz="750" dirty="0"/>
          </a:p>
        </p:txBody>
      </p:sp>
      <p:sp>
        <p:nvSpPr>
          <p:cNvPr id="7" name="Text 4"/>
          <p:cNvSpPr/>
          <p:nvPr/>
        </p:nvSpPr>
        <p:spPr>
          <a:xfrm>
            <a:off x="6826687" y="5880973"/>
            <a:ext cx="2201585" cy="418862"/>
          </a:xfrm>
          <a:prstGeom prst="rect">
            <a:avLst/>
          </a:prstGeom>
          <a:noFill/>
          <a:ln/>
        </p:spPr>
        <p:txBody>
          <a:bodyPr wrap="none" lIns="0" tIns="0" rIns="0" bIns="0" rtlCol="0" anchor="t"/>
          <a:lstStyle/>
          <a:p>
            <a:pPr algn="l" indent="0" marL="0">
              <a:lnSpc>
                <a:spcPts val="3250"/>
              </a:lnSpc>
              <a:buNone/>
            </a:pPr>
            <a:r>
              <a:rPr lang="en-US" sz="2350" b="1" dirty="0">
                <a:solidFill>
                  <a:srgbClr val="FFFFFF"/>
                </a:solidFill>
                <a:latin typeface="PT Sans Bold" pitchFamily="34" charset="0"/>
                <a:ea typeface="PT Sans Bold" pitchFamily="34" charset="-122"/>
                <a:cs typeface="PT Sans Bold" pitchFamily="34" charset="-120"/>
              </a:rPr>
              <a:t>by Final Wellness</a:t>
            </a:r>
            <a:endParaRPr lang="en-US" sz="2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43106"/>
          </a:xfrm>
          <a:prstGeom prst="rect">
            <a:avLst/>
          </a:prstGeom>
        </p:spPr>
      </p:pic>
      <p:sp>
        <p:nvSpPr>
          <p:cNvPr id="3" name="Text 0"/>
          <p:cNvSpPr/>
          <p:nvPr/>
        </p:nvSpPr>
        <p:spPr>
          <a:xfrm>
            <a:off x="824032" y="3592116"/>
            <a:ext cx="10485477" cy="692467"/>
          </a:xfrm>
          <a:prstGeom prst="rect">
            <a:avLst/>
          </a:prstGeom>
          <a:noFill/>
          <a:ln/>
        </p:spPr>
        <p:txBody>
          <a:bodyPr wrap="none" lIns="0" tIns="0" rIns="0" bIns="0" rtlCol="0" anchor="t"/>
          <a:lstStyle/>
          <a:p>
            <a:pPr indent="0" marL="0">
              <a:lnSpc>
                <a:spcPts val="5450"/>
              </a:lnSpc>
              <a:buNone/>
            </a:pPr>
            <a:r>
              <a:rPr lang="en-US" sz="4350" dirty="0">
                <a:solidFill>
                  <a:srgbClr val="FFFFFF"/>
                </a:solidFill>
                <a:latin typeface="Nunito Semi Bold" pitchFamily="34" charset="0"/>
                <a:ea typeface="Nunito Semi Bold" pitchFamily="34" charset="-122"/>
                <a:cs typeface="Nunito Semi Bold" pitchFamily="34" charset="-120"/>
              </a:rPr>
              <a:t>Join Us in Building a Healthier Kalamazoo</a:t>
            </a:r>
            <a:endParaRPr lang="en-US" sz="4350" dirty="0"/>
          </a:p>
        </p:txBody>
      </p:sp>
      <p:sp>
        <p:nvSpPr>
          <p:cNvPr id="4" name="Text 1"/>
          <p:cNvSpPr/>
          <p:nvPr/>
        </p:nvSpPr>
        <p:spPr>
          <a:xfrm>
            <a:off x="824032" y="4637722"/>
            <a:ext cx="12982337" cy="753428"/>
          </a:xfrm>
          <a:prstGeom prst="rect">
            <a:avLst/>
          </a:prstGeom>
          <a:noFill/>
          <a:ln/>
        </p:spPr>
        <p:txBody>
          <a:bodyPr wrap="square" lIns="0" tIns="0" rIns="0" bIns="0" rtlCol="0" anchor="t"/>
          <a:lstStyle/>
          <a:p>
            <a:pPr indent="0" marL="0">
              <a:lnSpc>
                <a:spcPts val="2950"/>
              </a:lnSpc>
              <a:buNone/>
            </a:pPr>
            <a:r>
              <a:rPr lang="en-US" sz="1850" dirty="0">
                <a:solidFill>
                  <a:srgbClr val="FFFFFF"/>
                </a:solidFill>
                <a:latin typeface="PT Sans" pitchFamily="34" charset="0"/>
                <a:ea typeface="PT Sans" pitchFamily="34" charset="-122"/>
                <a:cs typeface="PT Sans" pitchFamily="34" charset="-120"/>
              </a:rPr>
              <a:t>We invite you to partner with us in bringing this transformative vision to life. Together, we can make Kalamazoo a leader in wellness innovation and create a positive impact on our community.</a:t>
            </a:r>
            <a:endParaRPr lang="en-US" sz="1850" dirty="0"/>
          </a:p>
        </p:txBody>
      </p:sp>
      <p:sp>
        <p:nvSpPr>
          <p:cNvPr id="5" name="Text 2"/>
          <p:cNvSpPr/>
          <p:nvPr/>
        </p:nvSpPr>
        <p:spPr>
          <a:xfrm>
            <a:off x="1177171" y="5920740"/>
            <a:ext cx="12629198" cy="376714"/>
          </a:xfrm>
          <a:prstGeom prst="rect">
            <a:avLst/>
          </a:prstGeom>
          <a:noFill/>
          <a:ln/>
        </p:spPr>
        <p:txBody>
          <a:bodyPr wrap="none" lIns="0" tIns="0" rIns="0" bIns="0" rtlCol="0" anchor="t"/>
          <a:lstStyle/>
          <a:p>
            <a:pPr indent="0" marL="0">
              <a:lnSpc>
                <a:spcPts val="2950"/>
              </a:lnSpc>
              <a:buNone/>
            </a:pPr>
            <a:r>
              <a:rPr lang="en-US" sz="1850" dirty="0">
                <a:solidFill>
                  <a:srgbClr val="FFFFFF"/>
                </a:solidFill>
                <a:latin typeface="PT Sans" pitchFamily="34" charset="0"/>
                <a:ea typeface="PT Sans" pitchFamily="34" charset="-122"/>
                <a:cs typeface="PT Sans" pitchFamily="34" charset="-120"/>
              </a:rPr>
              <a:t>Contact us to learn more and discuss investment opportunities. Email: investors@thefreq.com. Phone: (269) 555-WELL</a:t>
            </a:r>
            <a:endParaRPr lang="en-US" sz="1850" dirty="0"/>
          </a:p>
        </p:txBody>
      </p:sp>
      <p:sp>
        <p:nvSpPr>
          <p:cNvPr id="6" name="Shape 3"/>
          <p:cNvSpPr/>
          <p:nvPr/>
        </p:nvSpPr>
        <p:spPr>
          <a:xfrm>
            <a:off x="824032" y="5655945"/>
            <a:ext cx="30480" cy="906304"/>
          </a:xfrm>
          <a:prstGeom prst="rect">
            <a:avLst/>
          </a:prstGeom>
          <a:solidFill>
            <a:srgbClr val="F2B42D"/>
          </a:solidFill>
          <a:ln/>
        </p:spPr>
      </p:sp>
      <p:sp>
        <p:nvSpPr>
          <p:cNvPr id="7" name="Text 4"/>
          <p:cNvSpPr/>
          <p:nvPr/>
        </p:nvSpPr>
        <p:spPr>
          <a:xfrm>
            <a:off x="824032" y="6827044"/>
            <a:ext cx="12982337" cy="753428"/>
          </a:xfrm>
          <a:prstGeom prst="rect">
            <a:avLst/>
          </a:prstGeom>
          <a:noFill/>
          <a:ln/>
        </p:spPr>
        <p:txBody>
          <a:bodyPr wrap="square" lIns="0" tIns="0" rIns="0" bIns="0" rtlCol="0" anchor="t"/>
          <a:lstStyle/>
          <a:p>
            <a:pPr indent="0" marL="0">
              <a:lnSpc>
                <a:spcPts val="2950"/>
              </a:lnSpc>
              <a:buNone/>
            </a:pPr>
            <a:r>
              <a:rPr lang="en-US" sz="1850" dirty="0">
                <a:solidFill>
                  <a:srgbClr val="FFFFFF"/>
                </a:solidFill>
                <a:latin typeface="PT Sans" pitchFamily="34" charset="0"/>
                <a:ea typeface="PT Sans" pitchFamily="34" charset="-122"/>
                <a:cs typeface="PT Sans" pitchFamily="34" charset="-120"/>
              </a:rPr>
              <a:t>With your support, The Freq can become a cornerstone of wellness in Kalamazoo, improving the lives of countless individuals. We want to give back to the community with your help.</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04982" y="632460"/>
            <a:ext cx="9595009" cy="676513"/>
          </a:xfrm>
          <a:prstGeom prst="rect">
            <a:avLst/>
          </a:prstGeom>
          <a:noFill/>
          <a:ln/>
        </p:spPr>
        <p:txBody>
          <a:bodyPr wrap="none" lIns="0" tIns="0" rIns="0" bIns="0" rtlCol="0" anchor="t"/>
          <a:lstStyle/>
          <a:p>
            <a:pPr indent="0" marL="0">
              <a:lnSpc>
                <a:spcPts val="5300"/>
              </a:lnSpc>
              <a:buNone/>
            </a:pPr>
            <a:r>
              <a:rPr lang="en-US" sz="4250" dirty="0">
                <a:solidFill>
                  <a:srgbClr val="FFFFFF"/>
                </a:solidFill>
                <a:latin typeface="Nunito Semi Bold" pitchFamily="34" charset="0"/>
                <a:ea typeface="Nunito Semi Bold" pitchFamily="34" charset="-122"/>
                <a:cs typeface="Nunito Semi Bold" pitchFamily="34" charset="-120"/>
              </a:rPr>
              <a:t>Kalamazoo, We Have a Stress Problem</a:t>
            </a:r>
            <a:endParaRPr lang="en-US" sz="4250" dirty="0"/>
          </a:p>
        </p:txBody>
      </p:sp>
      <p:sp>
        <p:nvSpPr>
          <p:cNvPr id="3" name="Text 1"/>
          <p:cNvSpPr/>
          <p:nvPr/>
        </p:nvSpPr>
        <p:spPr>
          <a:xfrm>
            <a:off x="804982" y="1734383"/>
            <a:ext cx="6229707" cy="736044"/>
          </a:xfrm>
          <a:prstGeom prst="rect">
            <a:avLst/>
          </a:prstGeom>
          <a:noFill/>
          <a:ln/>
        </p:spPr>
        <p:txBody>
          <a:bodyPr wrap="square" lIns="0" tIns="0" rIns="0" bIns="0" rtlCol="0" anchor="t"/>
          <a:lstStyle/>
          <a:p>
            <a:pPr marL="342900" indent="-342900">
              <a:lnSpc>
                <a:spcPts val="2850"/>
              </a:lnSpc>
              <a:buSzPct val="100000"/>
              <a:buChar char="•"/>
            </a:pPr>
            <a:r>
              <a:rPr lang="en-US" sz="1800" dirty="0">
                <a:solidFill>
                  <a:srgbClr val="FFFFFF"/>
                </a:solidFill>
                <a:latin typeface="PT Sans" pitchFamily="34" charset="0"/>
                <a:ea typeface="PT Sans" pitchFamily="34" charset="-122"/>
                <a:cs typeface="PT Sans" pitchFamily="34" charset="-120"/>
              </a:rPr>
              <a:t>High stress levels are impacting our community's health and well-being.</a:t>
            </a:r>
            <a:endParaRPr lang="en-US" sz="1800" dirty="0"/>
          </a:p>
        </p:txBody>
      </p:sp>
      <p:sp>
        <p:nvSpPr>
          <p:cNvPr id="4" name="Text 2"/>
          <p:cNvSpPr/>
          <p:nvPr/>
        </p:nvSpPr>
        <p:spPr>
          <a:xfrm>
            <a:off x="804982" y="2550914"/>
            <a:ext cx="6229707" cy="736044"/>
          </a:xfrm>
          <a:prstGeom prst="rect">
            <a:avLst/>
          </a:prstGeom>
          <a:noFill/>
          <a:ln/>
        </p:spPr>
        <p:txBody>
          <a:bodyPr wrap="square" lIns="0" tIns="0" rIns="0" bIns="0" rtlCol="0" anchor="t"/>
          <a:lstStyle/>
          <a:p>
            <a:pPr marL="342900" indent="-342900">
              <a:lnSpc>
                <a:spcPts val="2850"/>
              </a:lnSpc>
              <a:buSzPct val="100000"/>
              <a:buChar char="•"/>
            </a:pPr>
            <a:r>
              <a:rPr lang="en-US" sz="1800" dirty="0">
                <a:solidFill>
                  <a:srgbClr val="FFFFFF"/>
                </a:solidFill>
                <a:latin typeface="PT Sans" pitchFamily="34" charset="0"/>
                <a:ea typeface="PT Sans" pitchFamily="34" charset="-122"/>
                <a:cs typeface="PT Sans" pitchFamily="34" charset="-120"/>
              </a:rPr>
              <a:t>Local residents are seeking effective, accessible, and enjoyable stress-relief solutions.</a:t>
            </a:r>
            <a:endParaRPr lang="en-US" sz="1800" dirty="0"/>
          </a:p>
        </p:txBody>
      </p:sp>
      <p:sp>
        <p:nvSpPr>
          <p:cNvPr id="5" name="Text 3"/>
          <p:cNvSpPr/>
          <p:nvPr/>
        </p:nvSpPr>
        <p:spPr>
          <a:xfrm>
            <a:off x="804982" y="3367445"/>
            <a:ext cx="6229707" cy="736044"/>
          </a:xfrm>
          <a:prstGeom prst="rect">
            <a:avLst/>
          </a:prstGeom>
          <a:noFill/>
          <a:ln/>
        </p:spPr>
        <p:txBody>
          <a:bodyPr wrap="square" lIns="0" tIns="0" rIns="0" bIns="0" rtlCol="0" anchor="t"/>
          <a:lstStyle/>
          <a:p>
            <a:pPr marL="342900" indent="-342900">
              <a:lnSpc>
                <a:spcPts val="2850"/>
              </a:lnSpc>
              <a:buSzPct val="100000"/>
              <a:buChar char="•"/>
            </a:pPr>
            <a:r>
              <a:rPr lang="en-US" sz="1800" dirty="0">
                <a:solidFill>
                  <a:srgbClr val="FFFFFF"/>
                </a:solidFill>
                <a:latin typeface="PT Sans" pitchFamily="34" charset="0"/>
                <a:ea typeface="PT Sans" pitchFamily="34" charset="-122"/>
                <a:cs typeface="PT Sans" pitchFamily="34" charset="-120"/>
              </a:rPr>
              <a:t>Traditional methods often fall short, leaving a gap in the market.</a:t>
            </a:r>
            <a:endParaRPr lang="en-US" sz="1800" dirty="0"/>
          </a:p>
        </p:txBody>
      </p:sp>
      <p:sp>
        <p:nvSpPr>
          <p:cNvPr id="6" name="Text 4"/>
          <p:cNvSpPr/>
          <p:nvPr/>
        </p:nvSpPr>
        <p:spPr>
          <a:xfrm>
            <a:off x="804982" y="4183975"/>
            <a:ext cx="6229707" cy="736044"/>
          </a:xfrm>
          <a:prstGeom prst="rect">
            <a:avLst/>
          </a:prstGeom>
          <a:noFill/>
          <a:ln/>
        </p:spPr>
        <p:txBody>
          <a:bodyPr wrap="square" lIns="0" tIns="0" rIns="0" bIns="0" rtlCol="0" anchor="t"/>
          <a:lstStyle/>
          <a:p>
            <a:pPr marL="342900" indent="-342900">
              <a:lnSpc>
                <a:spcPts val="2850"/>
              </a:lnSpc>
              <a:buSzPct val="100000"/>
              <a:buChar char="•"/>
            </a:pPr>
            <a:r>
              <a:rPr lang="en-US" sz="1800" dirty="0">
                <a:solidFill>
                  <a:srgbClr val="FFFFFF"/>
                </a:solidFill>
                <a:latin typeface="PT Sans" pitchFamily="34" charset="0"/>
                <a:ea typeface="PT Sans" pitchFamily="34" charset="-122"/>
                <a:cs typeface="PT Sans" pitchFamily="34" charset="-120"/>
              </a:rPr>
              <a:t>35% of Kalamazoo County residents report experiencing frequent mental distress.</a:t>
            </a:r>
            <a:endParaRPr lang="en-US" sz="1800" dirty="0"/>
          </a:p>
        </p:txBody>
      </p:sp>
      <p:pic>
        <p:nvPicPr>
          <p:cNvPr id="7" name="Image 0" descr="preencoded.png">    </p:cNvPr>
          <p:cNvPicPr>
            <a:picLocks noChangeAspect="1"/>
          </p:cNvPicPr>
          <p:nvPr/>
        </p:nvPicPr>
        <p:blipFill>
          <a:blip r:embed="rId1"/>
          <a:stretch>
            <a:fillRect/>
          </a:stretch>
        </p:blipFill>
        <p:spPr>
          <a:xfrm>
            <a:off x="7603331" y="1912620"/>
            <a:ext cx="5985748" cy="4095512"/>
          </a:xfrm>
          <a:prstGeom prst="rect">
            <a:avLst/>
          </a:prstGeom>
        </p:spPr>
      </p:pic>
      <p:sp>
        <p:nvSpPr>
          <p:cNvPr id="8" name="Text 5"/>
          <p:cNvSpPr/>
          <p:nvPr/>
        </p:nvSpPr>
        <p:spPr>
          <a:xfrm>
            <a:off x="804982" y="6525578"/>
            <a:ext cx="13020437" cy="1104067"/>
          </a:xfrm>
          <a:prstGeom prst="rect">
            <a:avLst/>
          </a:prstGeom>
          <a:noFill/>
          <a:ln/>
        </p:spPr>
        <p:txBody>
          <a:bodyPr wrap="square" lIns="0" tIns="0" rIns="0" bIns="0" rtlCol="0" anchor="t"/>
          <a:lstStyle/>
          <a:p>
            <a:pPr indent="0" marL="0">
              <a:lnSpc>
                <a:spcPts val="2850"/>
              </a:lnSpc>
              <a:buNone/>
            </a:pPr>
            <a:r>
              <a:rPr lang="en-US" sz="1800" dirty="0">
                <a:solidFill>
                  <a:srgbClr val="FFFFFF"/>
                </a:solidFill>
                <a:latin typeface="PT Sans" pitchFamily="34" charset="0"/>
                <a:ea typeface="PT Sans" pitchFamily="34" charset="-122"/>
                <a:cs typeface="PT Sans" pitchFamily="34" charset="-120"/>
              </a:rPr>
              <a:t>High stress levels significantly affect Kalamazoo's residents, prompting a need for effective and accessible stress-relief solutions. Traditional methods often fail to meet these needs, leaving a gap in the market. The Freq addresses this issue by providing immersive, frequency-based wellness experiences that are both enjoyable and beneficial.</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49761"/>
          </a:xfrm>
          <a:prstGeom prst="rect">
            <a:avLst/>
          </a:prstGeom>
        </p:spPr>
      </p:pic>
      <p:sp>
        <p:nvSpPr>
          <p:cNvPr id="3" name="Text 0"/>
          <p:cNvSpPr/>
          <p:nvPr/>
        </p:nvSpPr>
        <p:spPr>
          <a:xfrm>
            <a:off x="797838" y="3476625"/>
            <a:ext cx="13034724" cy="1340882"/>
          </a:xfrm>
          <a:prstGeom prst="rect">
            <a:avLst/>
          </a:prstGeom>
          <a:noFill/>
          <a:ln/>
        </p:spPr>
        <p:txBody>
          <a:bodyPr wrap="square" lIns="0" tIns="0" rIns="0" bIns="0" rtlCol="0" anchor="t"/>
          <a:lstStyle/>
          <a:p>
            <a:pPr indent="0" marL="0">
              <a:lnSpc>
                <a:spcPts val="5250"/>
              </a:lnSpc>
              <a:buNone/>
            </a:pPr>
            <a:r>
              <a:rPr lang="en-US" sz="4200" dirty="0">
                <a:solidFill>
                  <a:srgbClr val="FFFFFF"/>
                </a:solidFill>
                <a:latin typeface="Nunito Semi Bold" pitchFamily="34" charset="0"/>
                <a:ea typeface="Nunito Semi Bold" pitchFamily="34" charset="-122"/>
                <a:cs typeface="Nunito Semi Bold" pitchFamily="34" charset="-120"/>
              </a:rPr>
              <a:t>Introducing The Freq: A New Approach to Well-being</a:t>
            </a:r>
            <a:endParaRPr lang="en-US" sz="4200" dirty="0"/>
          </a:p>
        </p:txBody>
      </p:sp>
      <p:sp>
        <p:nvSpPr>
          <p:cNvPr id="4" name="Text 1"/>
          <p:cNvSpPr/>
          <p:nvPr/>
        </p:nvSpPr>
        <p:spPr>
          <a:xfrm>
            <a:off x="797838" y="5159454"/>
            <a:ext cx="13034724" cy="1459230"/>
          </a:xfrm>
          <a:prstGeom prst="rect">
            <a:avLst/>
          </a:prstGeom>
          <a:noFill/>
          <a:ln/>
        </p:spPr>
        <p:txBody>
          <a:bodyPr wrap="square" lIns="0" tIns="0" rIns="0" bIns="0" rtlCol="0" anchor="t"/>
          <a:lstStyle/>
          <a:p>
            <a:pPr indent="0" marL="0">
              <a:lnSpc>
                <a:spcPts val="2850"/>
              </a:lnSpc>
              <a:buNone/>
            </a:pPr>
            <a:r>
              <a:rPr lang="en-US" sz="1750" dirty="0">
                <a:solidFill>
                  <a:srgbClr val="FFFFFF"/>
                </a:solidFill>
                <a:latin typeface="PT Sans" pitchFamily="34" charset="0"/>
                <a:ea typeface="PT Sans" pitchFamily="34" charset="-122"/>
                <a:cs typeface="PT Sans" pitchFamily="34" charset="-120"/>
              </a:rPr>
              <a:t>The Freq is a groundbreaking wellness center located in downtown Kalamazoo, offering immersive frequency-based experiences. We utilize a combination of sound, vibration, light, and biofeedback to foster relaxation, enhance focus, spark creativity, and foster deeper connection. Our comprehensive, multi-sensory approach is specifically designed to be both enjoyable and deeply beneficial, helping individuals unlock their full potential.</a:t>
            </a:r>
            <a:endParaRPr lang="en-US" sz="1750" dirty="0"/>
          </a:p>
        </p:txBody>
      </p:sp>
      <p:sp>
        <p:nvSpPr>
          <p:cNvPr id="5" name="Text 2"/>
          <p:cNvSpPr/>
          <p:nvPr/>
        </p:nvSpPr>
        <p:spPr>
          <a:xfrm>
            <a:off x="797838" y="6875145"/>
            <a:ext cx="13034724" cy="729615"/>
          </a:xfrm>
          <a:prstGeom prst="rect">
            <a:avLst/>
          </a:prstGeom>
          <a:noFill/>
          <a:ln/>
        </p:spPr>
        <p:txBody>
          <a:bodyPr wrap="square" lIns="0" tIns="0" rIns="0" bIns="0" rtlCol="0" anchor="t"/>
          <a:lstStyle/>
          <a:p>
            <a:pPr indent="0" marL="0">
              <a:lnSpc>
                <a:spcPts val="2850"/>
              </a:lnSpc>
              <a:buNone/>
            </a:pPr>
            <a:r>
              <a:rPr lang="en-US" sz="1750" dirty="0">
                <a:solidFill>
                  <a:srgbClr val="FFFFFF"/>
                </a:solidFill>
                <a:latin typeface="PT Sans" pitchFamily="34" charset="0"/>
                <a:ea typeface="PT Sans" pitchFamily="34" charset="-122"/>
                <a:cs typeface="PT Sans" pitchFamily="34" charset="-120"/>
              </a:rPr>
              <a:t>Our goal is to help every individual in Kalamazoo reach their full potential through innovative and accessible wellness solutions. We aim to be a cornerstone of well-being in the community.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0651" y="553641"/>
            <a:ext cx="6168152" cy="566499"/>
          </a:xfrm>
          <a:prstGeom prst="rect">
            <a:avLst/>
          </a:prstGeom>
          <a:noFill/>
          <a:ln/>
        </p:spPr>
        <p:txBody>
          <a:bodyPr wrap="none" lIns="0" tIns="0" rIns="0" bIns="0" rtlCol="0" anchor="t"/>
          <a:lstStyle/>
          <a:p>
            <a:pPr indent="0" marL="0">
              <a:lnSpc>
                <a:spcPts val="4450"/>
              </a:lnSpc>
              <a:buNone/>
            </a:pPr>
            <a:r>
              <a:rPr lang="en-US" sz="3550" dirty="0">
                <a:solidFill>
                  <a:srgbClr val="FFFFFF"/>
                </a:solidFill>
                <a:latin typeface="Nunito Semi Bold" pitchFamily="34" charset="0"/>
                <a:ea typeface="Nunito Semi Bold" pitchFamily="34" charset="-122"/>
                <a:cs typeface="Nunito Semi Bold" pitchFamily="34" charset="-120"/>
              </a:rPr>
              <a:t>A Journey Through Frequency</a:t>
            </a:r>
            <a:endParaRPr lang="en-US" sz="3550" dirty="0"/>
          </a:p>
        </p:txBody>
      </p:sp>
      <p:pic>
        <p:nvPicPr>
          <p:cNvPr id="4" name="Image 1" descr="preencoded.png">    </p:cNvPr>
          <p:cNvPicPr>
            <a:picLocks noChangeAspect="1"/>
          </p:cNvPicPr>
          <p:nvPr/>
        </p:nvPicPr>
        <p:blipFill>
          <a:blip r:embed="rId2"/>
          <a:stretch>
            <a:fillRect/>
          </a:stretch>
        </p:blipFill>
        <p:spPr>
          <a:xfrm>
            <a:off x="6160651" y="1409105"/>
            <a:ext cx="963216" cy="1708547"/>
          </a:xfrm>
          <a:prstGeom prst="rect">
            <a:avLst/>
          </a:prstGeom>
        </p:spPr>
      </p:pic>
      <p:sp>
        <p:nvSpPr>
          <p:cNvPr id="5" name="Text 1"/>
          <p:cNvSpPr/>
          <p:nvPr/>
        </p:nvSpPr>
        <p:spPr>
          <a:xfrm>
            <a:off x="7412831" y="1601748"/>
            <a:ext cx="2677001" cy="283369"/>
          </a:xfrm>
          <a:prstGeom prst="rect">
            <a:avLst/>
          </a:prstGeom>
          <a:noFill/>
          <a:ln/>
        </p:spPr>
        <p:txBody>
          <a:bodyPr wrap="none" lIns="0" tIns="0" rIns="0" bIns="0" rtlCol="0" anchor="t"/>
          <a:lstStyle/>
          <a:p>
            <a:pPr algn="l" indent="0" marL="0">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The Grounding Frequency</a:t>
            </a:r>
            <a:endParaRPr lang="en-US" sz="1750" dirty="0"/>
          </a:p>
        </p:txBody>
      </p:sp>
      <p:sp>
        <p:nvSpPr>
          <p:cNvPr id="6" name="Text 2"/>
          <p:cNvSpPr/>
          <p:nvPr/>
        </p:nvSpPr>
        <p:spPr>
          <a:xfrm>
            <a:off x="7412831" y="2000607"/>
            <a:ext cx="6543318" cy="924401"/>
          </a:xfrm>
          <a:prstGeom prst="rect">
            <a:avLst/>
          </a:prstGeom>
          <a:noFill/>
          <a:ln/>
        </p:spPr>
        <p:txBody>
          <a:bodyPr wrap="square" lIns="0" tIns="0" rIns="0" bIns="0" rtlCol="0" anchor="t"/>
          <a:lstStyle/>
          <a:p>
            <a:pPr algn="l" indent="0" marL="0">
              <a:lnSpc>
                <a:spcPts val="2400"/>
              </a:lnSpc>
              <a:buNone/>
            </a:pPr>
            <a:r>
              <a:rPr lang="en-US" sz="1500" dirty="0">
                <a:solidFill>
                  <a:srgbClr val="FFFFFF"/>
                </a:solidFill>
                <a:latin typeface="PT Sans" pitchFamily="34" charset="0"/>
                <a:ea typeface="PT Sans" pitchFamily="34" charset="-122"/>
                <a:cs typeface="PT Sans" pitchFamily="34" charset="-120"/>
              </a:rPr>
              <a:t>Deep relaxation and stress reduction through calming soundscapes, gentle vibrations, and warm lighting. Features binaural beats to promote delta and theta waves.</a:t>
            </a:r>
            <a:endParaRPr lang="en-US" sz="1500" dirty="0"/>
          </a:p>
        </p:txBody>
      </p:sp>
      <p:pic>
        <p:nvPicPr>
          <p:cNvPr id="7" name="Image 2" descr="preencoded.png">    </p:cNvPr>
          <p:cNvPicPr>
            <a:picLocks noChangeAspect="1"/>
          </p:cNvPicPr>
          <p:nvPr/>
        </p:nvPicPr>
        <p:blipFill>
          <a:blip r:embed="rId3"/>
          <a:stretch>
            <a:fillRect/>
          </a:stretch>
        </p:blipFill>
        <p:spPr>
          <a:xfrm>
            <a:off x="6160651" y="3117652"/>
            <a:ext cx="963216" cy="1708547"/>
          </a:xfrm>
          <a:prstGeom prst="rect">
            <a:avLst/>
          </a:prstGeom>
        </p:spPr>
      </p:pic>
      <p:sp>
        <p:nvSpPr>
          <p:cNvPr id="8" name="Text 3"/>
          <p:cNvSpPr/>
          <p:nvPr/>
        </p:nvSpPr>
        <p:spPr>
          <a:xfrm>
            <a:off x="7412831" y="3310295"/>
            <a:ext cx="2266593" cy="283369"/>
          </a:xfrm>
          <a:prstGeom prst="rect">
            <a:avLst/>
          </a:prstGeom>
          <a:noFill/>
          <a:ln/>
        </p:spPr>
        <p:txBody>
          <a:bodyPr wrap="none" lIns="0" tIns="0" rIns="0" bIns="0" rtlCol="0" anchor="t"/>
          <a:lstStyle/>
          <a:p>
            <a:pPr algn="l" indent="0" marL="0">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The Creative Current</a:t>
            </a:r>
            <a:endParaRPr lang="en-US" sz="1750" dirty="0"/>
          </a:p>
        </p:txBody>
      </p:sp>
      <p:sp>
        <p:nvSpPr>
          <p:cNvPr id="9" name="Text 4"/>
          <p:cNvSpPr/>
          <p:nvPr/>
        </p:nvSpPr>
        <p:spPr>
          <a:xfrm>
            <a:off x="7412831" y="3709154"/>
            <a:ext cx="6543318" cy="924401"/>
          </a:xfrm>
          <a:prstGeom prst="rect">
            <a:avLst/>
          </a:prstGeom>
          <a:noFill/>
          <a:ln/>
        </p:spPr>
        <p:txBody>
          <a:bodyPr wrap="square" lIns="0" tIns="0" rIns="0" bIns="0" rtlCol="0" anchor="t"/>
          <a:lstStyle/>
          <a:p>
            <a:pPr algn="l" indent="0" marL="0">
              <a:lnSpc>
                <a:spcPts val="2400"/>
              </a:lnSpc>
              <a:buNone/>
            </a:pPr>
            <a:r>
              <a:rPr lang="en-US" sz="1500" dirty="0">
                <a:solidFill>
                  <a:srgbClr val="FFFFFF"/>
                </a:solidFill>
                <a:latin typeface="PT Sans" pitchFamily="34" charset="0"/>
                <a:ea typeface="PT Sans" pitchFamily="34" charset="-122"/>
                <a:cs typeface="PT Sans" pitchFamily="34" charset="-120"/>
              </a:rPr>
              <a:t>Enhanced focus and creative thinking with energizing lighting, focused workstations, and noise-canceling headphones. Utilizes beta and gamma wave binaural beats and isochronic tones.</a:t>
            </a:r>
            <a:endParaRPr lang="en-US" sz="1500" dirty="0"/>
          </a:p>
        </p:txBody>
      </p:sp>
      <p:pic>
        <p:nvPicPr>
          <p:cNvPr id="10" name="Image 3" descr="preencoded.png">    </p:cNvPr>
          <p:cNvPicPr>
            <a:picLocks noChangeAspect="1"/>
          </p:cNvPicPr>
          <p:nvPr/>
        </p:nvPicPr>
        <p:blipFill>
          <a:blip r:embed="rId4"/>
          <a:stretch>
            <a:fillRect/>
          </a:stretch>
        </p:blipFill>
        <p:spPr>
          <a:xfrm>
            <a:off x="6160651" y="4826198"/>
            <a:ext cx="963216" cy="1708547"/>
          </a:xfrm>
          <a:prstGeom prst="rect">
            <a:avLst/>
          </a:prstGeom>
        </p:spPr>
      </p:pic>
      <p:sp>
        <p:nvSpPr>
          <p:cNvPr id="11" name="Text 5"/>
          <p:cNvSpPr/>
          <p:nvPr/>
        </p:nvSpPr>
        <p:spPr>
          <a:xfrm>
            <a:off x="7412831" y="5018842"/>
            <a:ext cx="2266593" cy="283369"/>
          </a:xfrm>
          <a:prstGeom prst="rect">
            <a:avLst/>
          </a:prstGeom>
          <a:noFill/>
          <a:ln/>
        </p:spPr>
        <p:txBody>
          <a:bodyPr wrap="none" lIns="0" tIns="0" rIns="0" bIns="0" rtlCol="0" anchor="t"/>
          <a:lstStyle/>
          <a:p>
            <a:pPr algn="l" indent="0" marL="0">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The Sonic Surge</a:t>
            </a:r>
            <a:endParaRPr lang="en-US" sz="1750" dirty="0"/>
          </a:p>
        </p:txBody>
      </p:sp>
      <p:sp>
        <p:nvSpPr>
          <p:cNvPr id="12" name="Text 6"/>
          <p:cNvSpPr/>
          <p:nvPr/>
        </p:nvSpPr>
        <p:spPr>
          <a:xfrm>
            <a:off x="7412831" y="5417701"/>
            <a:ext cx="6543318" cy="924401"/>
          </a:xfrm>
          <a:prstGeom prst="rect">
            <a:avLst/>
          </a:prstGeom>
          <a:noFill/>
          <a:ln/>
        </p:spPr>
        <p:txBody>
          <a:bodyPr wrap="square" lIns="0" tIns="0" rIns="0" bIns="0" rtlCol="0" anchor="t"/>
          <a:lstStyle/>
          <a:p>
            <a:pPr algn="l" indent="0" marL="0">
              <a:lnSpc>
                <a:spcPts val="2400"/>
              </a:lnSpc>
              <a:buNone/>
            </a:pPr>
            <a:r>
              <a:rPr lang="en-US" sz="1500" dirty="0">
                <a:solidFill>
                  <a:srgbClr val="FFFFFF"/>
                </a:solidFill>
                <a:latin typeface="PT Sans" pitchFamily="34" charset="0"/>
                <a:ea typeface="PT Sans" pitchFamily="34" charset="-122"/>
                <a:cs typeface="PT Sans" pitchFamily="34" charset="-120"/>
              </a:rPr>
              <a:t>Social connection and euphoric experiences featuring dynamic lighting, vibration platforms, and high-fidelity sound with rhythmic patterns and curated playlists.</a:t>
            </a:r>
            <a:endParaRPr lang="en-US" sz="1500" dirty="0"/>
          </a:p>
        </p:txBody>
      </p:sp>
      <p:sp>
        <p:nvSpPr>
          <p:cNvPr id="13" name="Text 7"/>
          <p:cNvSpPr/>
          <p:nvPr/>
        </p:nvSpPr>
        <p:spPr>
          <a:xfrm>
            <a:off x="6160651" y="6751439"/>
            <a:ext cx="7795498" cy="924401"/>
          </a:xfrm>
          <a:prstGeom prst="rect">
            <a:avLst/>
          </a:prstGeom>
          <a:noFill/>
          <a:ln/>
        </p:spPr>
        <p:txBody>
          <a:bodyPr wrap="square" lIns="0" tIns="0" rIns="0" bIns="0" rtlCol="0" anchor="t"/>
          <a:lstStyle/>
          <a:p>
            <a:pPr indent="0" marL="0">
              <a:lnSpc>
                <a:spcPts val="2400"/>
              </a:lnSpc>
              <a:buNone/>
            </a:pPr>
            <a:r>
              <a:rPr lang="en-US" sz="1500" dirty="0">
                <a:solidFill>
                  <a:srgbClr val="FFFFFF"/>
                </a:solidFill>
                <a:latin typeface="PT Sans" pitchFamily="34" charset="0"/>
                <a:ea typeface="PT Sans" pitchFamily="34" charset="-122"/>
                <a:cs typeface="PT Sans" pitchFamily="34" charset="-120"/>
              </a:rPr>
              <a:t>Each floor of The Freq offers a distinct experience tailored to different wellness goals. From deep relaxation to creative enhancement and social connection, there is something for everyone.</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03421" y="909876"/>
            <a:ext cx="7737158" cy="1182291"/>
          </a:xfrm>
          <a:prstGeom prst="rect">
            <a:avLst/>
          </a:prstGeom>
          <a:noFill/>
          <a:ln/>
        </p:spPr>
        <p:txBody>
          <a:bodyPr wrap="square" lIns="0" tIns="0" rIns="0" bIns="0" rtlCol="0" anchor="t"/>
          <a:lstStyle/>
          <a:p>
            <a:pPr indent="0" marL="0">
              <a:lnSpc>
                <a:spcPts val="4650"/>
              </a:lnSpc>
              <a:buNone/>
            </a:pPr>
            <a:r>
              <a:rPr lang="en-US" sz="3700" dirty="0">
                <a:solidFill>
                  <a:srgbClr val="FFFFFF"/>
                </a:solidFill>
                <a:latin typeface="Nunito Semi Bold" pitchFamily="34" charset="0"/>
                <a:ea typeface="Nunito Semi Bold" pitchFamily="34" charset="-122"/>
                <a:cs typeface="Nunito Semi Bold" pitchFamily="34" charset="-120"/>
              </a:rPr>
              <a:t>Backed by Science, Driven by Results</a:t>
            </a:r>
            <a:endParaRPr lang="en-US" sz="3700" dirty="0"/>
          </a:p>
        </p:txBody>
      </p:sp>
      <p:sp>
        <p:nvSpPr>
          <p:cNvPr id="4" name="Shape 1"/>
          <p:cNvSpPr/>
          <p:nvPr/>
        </p:nvSpPr>
        <p:spPr>
          <a:xfrm>
            <a:off x="703421" y="2619732"/>
            <a:ext cx="452199" cy="452199"/>
          </a:xfrm>
          <a:prstGeom prst="roundRect">
            <a:avLst>
              <a:gd name="adj" fmla="val 66674"/>
            </a:avLst>
          </a:prstGeom>
          <a:solidFill>
            <a:srgbClr val="00002E"/>
          </a:solidFill>
          <a:ln w="22860">
            <a:solidFill>
              <a:srgbClr val="F2B42D"/>
            </a:solidFill>
            <a:prstDash val="solid"/>
          </a:ln>
        </p:spPr>
      </p:sp>
      <p:sp>
        <p:nvSpPr>
          <p:cNvPr id="5" name="Text 2"/>
          <p:cNvSpPr/>
          <p:nvPr/>
        </p:nvSpPr>
        <p:spPr>
          <a:xfrm>
            <a:off x="844391" y="2703909"/>
            <a:ext cx="170259" cy="283726"/>
          </a:xfrm>
          <a:prstGeom prst="rect">
            <a:avLst/>
          </a:prstGeom>
          <a:noFill/>
          <a:ln/>
        </p:spPr>
        <p:txBody>
          <a:bodyPr wrap="none" lIns="0" tIns="0" rIns="0" bIns="0" rtlCol="0" anchor="t"/>
          <a:lstStyle/>
          <a:p>
            <a:pPr algn="ctr" indent="0" marL="0">
              <a:lnSpc>
                <a:spcPts val="2200"/>
              </a:lnSpc>
              <a:buNone/>
            </a:pPr>
            <a:r>
              <a:rPr lang="en-US" sz="2200" dirty="0">
                <a:solidFill>
                  <a:srgbClr val="FFFFFF"/>
                </a:solidFill>
                <a:latin typeface="Nunito Semi Bold" pitchFamily="34" charset="0"/>
                <a:ea typeface="Nunito Semi Bold" pitchFamily="34" charset="-122"/>
                <a:cs typeface="Nunito Semi Bold" pitchFamily="34" charset="-120"/>
              </a:rPr>
              <a:t>1</a:t>
            </a:r>
            <a:endParaRPr lang="en-US" sz="2200" dirty="0"/>
          </a:p>
        </p:txBody>
      </p:sp>
      <p:sp>
        <p:nvSpPr>
          <p:cNvPr id="6" name="Text 3"/>
          <p:cNvSpPr/>
          <p:nvPr/>
        </p:nvSpPr>
        <p:spPr>
          <a:xfrm>
            <a:off x="1356598" y="2619732"/>
            <a:ext cx="2523887" cy="295513"/>
          </a:xfrm>
          <a:prstGeom prst="rect">
            <a:avLst/>
          </a:prstGeom>
          <a:noFill/>
          <a:ln/>
        </p:spPr>
        <p:txBody>
          <a:bodyPr wrap="none" lIns="0" tIns="0" rIns="0" bIns="0" rtlCol="0" anchor="t"/>
          <a:lstStyle/>
          <a:p>
            <a:pPr indent="0" marL="0">
              <a:lnSpc>
                <a:spcPts val="2300"/>
              </a:lnSpc>
              <a:buNone/>
            </a:pPr>
            <a:r>
              <a:rPr lang="en-US" sz="1850" dirty="0">
                <a:solidFill>
                  <a:srgbClr val="FFFFFF"/>
                </a:solidFill>
                <a:latin typeface="Nunito Semi Bold" pitchFamily="34" charset="0"/>
                <a:ea typeface="Nunito Semi Bold" pitchFamily="34" charset="-122"/>
                <a:cs typeface="Nunito Semi Bold" pitchFamily="34" charset="-120"/>
              </a:rPr>
              <a:t>Brainwave Entrainment</a:t>
            </a:r>
            <a:endParaRPr lang="en-US" sz="1850" dirty="0"/>
          </a:p>
        </p:txBody>
      </p:sp>
      <p:sp>
        <p:nvSpPr>
          <p:cNvPr id="7" name="Text 4"/>
          <p:cNvSpPr/>
          <p:nvPr/>
        </p:nvSpPr>
        <p:spPr>
          <a:xfrm>
            <a:off x="1356598" y="3035737"/>
            <a:ext cx="3114913" cy="1928813"/>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The Freq utilizes scientifically validated principles of brainwave entrainment. Brainwave entrainment is a method of syncing brainwaves to specific frequencies through auditory or visual stimuli.</a:t>
            </a:r>
            <a:endParaRPr lang="en-US" sz="1550" dirty="0"/>
          </a:p>
        </p:txBody>
      </p:sp>
      <p:sp>
        <p:nvSpPr>
          <p:cNvPr id="8" name="Shape 5"/>
          <p:cNvSpPr/>
          <p:nvPr/>
        </p:nvSpPr>
        <p:spPr>
          <a:xfrm>
            <a:off x="4672489" y="2619732"/>
            <a:ext cx="452199" cy="452199"/>
          </a:xfrm>
          <a:prstGeom prst="roundRect">
            <a:avLst>
              <a:gd name="adj" fmla="val 66674"/>
            </a:avLst>
          </a:prstGeom>
          <a:solidFill>
            <a:srgbClr val="00002E"/>
          </a:solidFill>
          <a:ln w="22860">
            <a:solidFill>
              <a:srgbClr val="D7425E"/>
            </a:solidFill>
            <a:prstDash val="solid"/>
          </a:ln>
        </p:spPr>
      </p:sp>
      <p:sp>
        <p:nvSpPr>
          <p:cNvPr id="9" name="Text 6"/>
          <p:cNvSpPr/>
          <p:nvPr/>
        </p:nvSpPr>
        <p:spPr>
          <a:xfrm>
            <a:off x="4813459" y="2703909"/>
            <a:ext cx="170259" cy="283726"/>
          </a:xfrm>
          <a:prstGeom prst="rect">
            <a:avLst/>
          </a:prstGeom>
          <a:noFill/>
          <a:ln/>
        </p:spPr>
        <p:txBody>
          <a:bodyPr wrap="none" lIns="0" tIns="0" rIns="0" bIns="0" rtlCol="0" anchor="t"/>
          <a:lstStyle/>
          <a:p>
            <a:pPr algn="ctr" indent="0" marL="0">
              <a:lnSpc>
                <a:spcPts val="2200"/>
              </a:lnSpc>
              <a:buNone/>
            </a:pPr>
            <a:r>
              <a:rPr lang="en-US" sz="2200" dirty="0">
                <a:solidFill>
                  <a:srgbClr val="FFFFFF"/>
                </a:solidFill>
                <a:latin typeface="Nunito Semi Bold" pitchFamily="34" charset="0"/>
                <a:ea typeface="Nunito Semi Bold" pitchFamily="34" charset="-122"/>
                <a:cs typeface="Nunito Semi Bold" pitchFamily="34" charset="-120"/>
              </a:rPr>
              <a:t>2</a:t>
            </a:r>
            <a:endParaRPr lang="en-US" sz="2200" dirty="0"/>
          </a:p>
        </p:txBody>
      </p:sp>
      <p:sp>
        <p:nvSpPr>
          <p:cNvPr id="10" name="Text 7"/>
          <p:cNvSpPr/>
          <p:nvPr/>
        </p:nvSpPr>
        <p:spPr>
          <a:xfrm>
            <a:off x="5325666" y="2619732"/>
            <a:ext cx="2364581" cy="295513"/>
          </a:xfrm>
          <a:prstGeom prst="rect">
            <a:avLst/>
          </a:prstGeom>
          <a:noFill/>
          <a:ln/>
        </p:spPr>
        <p:txBody>
          <a:bodyPr wrap="none" lIns="0" tIns="0" rIns="0" bIns="0" rtlCol="0" anchor="t"/>
          <a:lstStyle/>
          <a:p>
            <a:pPr indent="0" marL="0">
              <a:lnSpc>
                <a:spcPts val="2300"/>
              </a:lnSpc>
              <a:buNone/>
            </a:pPr>
            <a:r>
              <a:rPr lang="en-US" sz="1850" dirty="0">
                <a:solidFill>
                  <a:srgbClr val="FFFFFF"/>
                </a:solidFill>
                <a:latin typeface="Nunito Semi Bold" pitchFamily="34" charset="0"/>
                <a:ea typeface="Nunito Semi Bold" pitchFamily="34" charset="-122"/>
                <a:cs typeface="Nunito Semi Bold" pitchFamily="34" charset="-120"/>
              </a:rPr>
              <a:t>Proven Therapies</a:t>
            </a:r>
            <a:endParaRPr lang="en-US" sz="1850" dirty="0"/>
          </a:p>
        </p:txBody>
      </p:sp>
      <p:sp>
        <p:nvSpPr>
          <p:cNvPr id="11" name="Text 8"/>
          <p:cNvSpPr/>
          <p:nvPr/>
        </p:nvSpPr>
        <p:spPr>
          <a:xfrm>
            <a:off x="5325666" y="3035737"/>
            <a:ext cx="3114913" cy="1285875"/>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Binaural beats, isochronic tones, and vibroacoustic therapy have been shown to reduce anxiety, improve focus, and promote relaxation.</a:t>
            </a:r>
            <a:endParaRPr lang="en-US" sz="1550" dirty="0"/>
          </a:p>
        </p:txBody>
      </p:sp>
      <p:sp>
        <p:nvSpPr>
          <p:cNvPr id="12" name="Shape 9"/>
          <p:cNvSpPr/>
          <p:nvPr/>
        </p:nvSpPr>
        <p:spPr>
          <a:xfrm>
            <a:off x="703421" y="5391626"/>
            <a:ext cx="452199" cy="452199"/>
          </a:xfrm>
          <a:prstGeom prst="roundRect">
            <a:avLst>
              <a:gd name="adj" fmla="val 66674"/>
            </a:avLst>
          </a:prstGeom>
          <a:solidFill>
            <a:srgbClr val="00002E"/>
          </a:solidFill>
          <a:ln w="22860">
            <a:solidFill>
              <a:srgbClr val="DD785E"/>
            </a:solidFill>
            <a:prstDash val="solid"/>
          </a:ln>
        </p:spPr>
      </p:sp>
      <p:sp>
        <p:nvSpPr>
          <p:cNvPr id="13" name="Text 10"/>
          <p:cNvSpPr/>
          <p:nvPr/>
        </p:nvSpPr>
        <p:spPr>
          <a:xfrm>
            <a:off x="844391" y="5475803"/>
            <a:ext cx="170259" cy="283726"/>
          </a:xfrm>
          <a:prstGeom prst="rect">
            <a:avLst/>
          </a:prstGeom>
          <a:noFill/>
          <a:ln/>
        </p:spPr>
        <p:txBody>
          <a:bodyPr wrap="none" lIns="0" tIns="0" rIns="0" bIns="0" rtlCol="0" anchor="t"/>
          <a:lstStyle/>
          <a:p>
            <a:pPr algn="ctr" indent="0" marL="0">
              <a:lnSpc>
                <a:spcPts val="2200"/>
              </a:lnSpc>
              <a:buNone/>
            </a:pPr>
            <a:r>
              <a:rPr lang="en-US" sz="2200" dirty="0">
                <a:solidFill>
                  <a:srgbClr val="FFFFFF"/>
                </a:solidFill>
                <a:latin typeface="Nunito Semi Bold" pitchFamily="34" charset="0"/>
                <a:ea typeface="Nunito Semi Bold" pitchFamily="34" charset="-122"/>
                <a:cs typeface="Nunito Semi Bold" pitchFamily="34" charset="-120"/>
              </a:rPr>
              <a:t>3</a:t>
            </a:r>
            <a:endParaRPr lang="en-US" sz="2200" dirty="0"/>
          </a:p>
        </p:txBody>
      </p:sp>
      <p:sp>
        <p:nvSpPr>
          <p:cNvPr id="14" name="Text 11"/>
          <p:cNvSpPr/>
          <p:nvPr/>
        </p:nvSpPr>
        <p:spPr>
          <a:xfrm>
            <a:off x="1356598" y="5391626"/>
            <a:ext cx="2466499" cy="295513"/>
          </a:xfrm>
          <a:prstGeom prst="rect">
            <a:avLst/>
          </a:prstGeom>
          <a:noFill/>
          <a:ln/>
        </p:spPr>
        <p:txBody>
          <a:bodyPr wrap="none" lIns="0" tIns="0" rIns="0" bIns="0" rtlCol="0" anchor="t"/>
          <a:lstStyle/>
          <a:p>
            <a:pPr indent="0" marL="0">
              <a:lnSpc>
                <a:spcPts val="2300"/>
              </a:lnSpc>
              <a:buNone/>
            </a:pPr>
            <a:r>
              <a:rPr lang="en-US" sz="1850" dirty="0">
                <a:solidFill>
                  <a:srgbClr val="FFFFFF"/>
                </a:solidFill>
                <a:latin typeface="Nunito Semi Bold" pitchFamily="34" charset="0"/>
                <a:ea typeface="Nunito Semi Bold" pitchFamily="34" charset="-122"/>
                <a:cs typeface="Nunito Semi Bold" pitchFamily="34" charset="-120"/>
              </a:rPr>
              <a:t>Safe and Customizable</a:t>
            </a:r>
            <a:endParaRPr lang="en-US" sz="1850" dirty="0"/>
          </a:p>
        </p:txBody>
      </p:sp>
      <p:sp>
        <p:nvSpPr>
          <p:cNvPr id="15" name="Text 12"/>
          <p:cNvSpPr/>
          <p:nvPr/>
        </p:nvSpPr>
        <p:spPr>
          <a:xfrm>
            <a:off x="1356598" y="5807631"/>
            <a:ext cx="7083981" cy="642938"/>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Our technology is safe, non-invasive, and customizable, allowing each experience to be tailored to individual needs.</a:t>
            </a:r>
            <a:endParaRPr lang="en-US" sz="1550" dirty="0"/>
          </a:p>
        </p:txBody>
      </p:sp>
      <p:sp>
        <p:nvSpPr>
          <p:cNvPr id="16" name="Text 13"/>
          <p:cNvSpPr/>
          <p:nvPr/>
        </p:nvSpPr>
        <p:spPr>
          <a:xfrm>
            <a:off x="703421" y="6676668"/>
            <a:ext cx="7737158" cy="642938"/>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We are committed to ongoing research and data collection to optimize our experiences, ensuring maximum benefit for our clients. Science backs all of our practices.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780574"/>
            <a:ext cx="7468553" cy="1408033"/>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Meeting Kalamazoo's Growing Wellness Needs</a:t>
            </a:r>
            <a:endParaRPr lang="en-US" sz="4400" dirty="0"/>
          </a:p>
        </p:txBody>
      </p:sp>
      <p:pic>
        <p:nvPicPr>
          <p:cNvPr id="4" name="Image 1" descr="preencoded.png">    </p:cNvPr>
          <p:cNvPicPr>
            <a:picLocks noChangeAspect="1"/>
          </p:cNvPicPr>
          <p:nvPr/>
        </p:nvPicPr>
        <p:blipFill>
          <a:blip r:embed="rId2"/>
          <a:stretch>
            <a:fillRect/>
          </a:stretch>
        </p:blipFill>
        <p:spPr>
          <a:xfrm>
            <a:off x="6324124" y="2547580"/>
            <a:ext cx="562451" cy="562451"/>
          </a:xfrm>
          <a:prstGeom prst="rect">
            <a:avLst/>
          </a:prstGeom>
        </p:spPr>
      </p:pic>
      <p:sp>
        <p:nvSpPr>
          <p:cNvPr id="5" name="Text 1"/>
          <p:cNvSpPr/>
          <p:nvPr/>
        </p:nvSpPr>
        <p:spPr>
          <a:xfrm>
            <a:off x="6324124" y="3349347"/>
            <a:ext cx="2250162" cy="1532096"/>
          </a:xfrm>
          <a:prstGeom prst="rect">
            <a:avLst/>
          </a:prstGeom>
          <a:noFill/>
          <a:ln/>
        </p:spPr>
        <p:txBody>
          <a:bodyPr wrap="square" lIns="0" tIns="0" rIns="0" bIns="0" rtlCol="0" anchor="t"/>
          <a:lstStyle/>
          <a:p>
            <a:pPr algn="l" indent="0" marL="0">
              <a:lnSpc>
                <a:spcPts val="3000"/>
              </a:lnSpc>
              <a:buNone/>
            </a:pPr>
            <a:r>
              <a:rPr lang="en-US" sz="1850" dirty="0">
                <a:solidFill>
                  <a:srgbClr val="FFFFFF"/>
                </a:solidFill>
                <a:latin typeface="PT Sans" pitchFamily="34" charset="0"/>
                <a:ea typeface="PT Sans" pitchFamily="34" charset="-122"/>
                <a:cs typeface="PT Sans" pitchFamily="34" charset="-120"/>
              </a:rPr>
              <a:t>The Kalamazoo wellness market is a rapidly expanding $200M market.</a:t>
            </a:r>
            <a:endParaRPr lang="en-US" sz="1850" dirty="0"/>
          </a:p>
        </p:txBody>
      </p:sp>
      <p:pic>
        <p:nvPicPr>
          <p:cNvPr id="6" name="Image 2" descr="preencoded.png">    </p:cNvPr>
          <p:cNvPicPr>
            <a:picLocks noChangeAspect="1"/>
          </p:cNvPicPr>
          <p:nvPr/>
        </p:nvPicPr>
        <p:blipFill>
          <a:blip r:embed="rId3"/>
          <a:stretch>
            <a:fillRect/>
          </a:stretch>
        </p:blipFill>
        <p:spPr>
          <a:xfrm>
            <a:off x="8933259" y="2547580"/>
            <a:ext cx="562451" cy="562451"/>
          </a:xfrm>
          <a:prstGeom prst="rect">
            <a:avLst/>
          </a:prstGeom>
        </p:spPr>
      </p:pic>
      <p:sp>
        <p:nvSpPr>
          <p:cNvPr id="7" name="Text 2"/>
          <p:cNvSpPr/>
          <p:nvPr/>
        </p:nvSpPr>
        <p:spPr>
          <a:xfrm>
            <a:off x="8933259" y="3349347"/>
            <a:ext cx="2250162" cy="2681168"/>
          </a:xfrm>
          <a:prstGeom prst="rect">
            <a:avLst/>
          </a:prstGeom>
          <a:noFill/>
          <a:ln/>
        </p:spPr>
        <p:txBody>
          <a:bodyPr wrap="square" lIns="0" tIns="0" rIns="0" bIns="0" rtlCol="0" anchor="t"/>
          <a:lstStyle/>
          <a:p>
            <a:pPr algn="l" indent="0" marL="0">
              <a:lnSpc>
                <a:spcPts val="3000"/>
              </a:lnSpc>
              <a:buNone/>
            </a:pPr>
            <a:r>
              <a:rPr lang="en-US" sz="1850" dirty="0">
                <a:solidFill>
                  <a:srgbClr val="FFFFFF"/>
                </a:solidFill>
                <a:latin typeface="PT Sans" pitchFamily="34" charset="0"/>
                <a:ea typeface="PT Sans" pitchFamily="34" charset="-122"/>
                <a:cs typeface="PT Sans" pitchFamily="34" charset="-120"/>
              </a:rPr>
              <a:t>Our target demographics include students, young professionals, families, and wellness-conscious individuals.</a:t>
            </a:r>
            <a:endParaRPr lang="en-US" sz="1850" dirty="0"/>
          </a:p>
        </p:txBody>
      </p:sp>
      <p:pic>
        <p:nvPicPr>
          <p:cNvPr id="8" name="Image 3" descr="preencoded.png">    </p:cNvPr>
          <p:cNvPicPr>
            <a:picLocks noChangeAspect="1"/>
          </p:cNvPicPr>
          <p:nvPr/>
        </p:nvPicPr>
        <p:blipFill>
          <a:blip r:embed="rId4"/>
          <a:stretch>
            <a:fillRect/>
          </a:stretch>
        </p:blipFill>
        <p:spPr>
          <a:xfrm>
            <a:off x="11542395" y="2547580"/>
            <a:ext cx="562570" cy="562570"/>
          </a:xfrm>
          <a:prstGeom prst="rect">
            <a:avLst/>
          </a:prstGeom>
        </p:spPr>
      </p:pic>
      <p:sp>
        <p:nvSpPr>
          <p:cNvPr id="9" name="Text 3"/>
          <p:cNvSpPr/>
          <p:nvPr/>
        </p:nvSpPr>
        <p:spPr>
          <a:xfrm>
            <a:off x="11542395" y="3349466"/>
            <a:ext cx="2250281" cy="2681168"/>
          </a:xfrm>
          <a:prstGeom prst="rect">
            <a:avLst/>
          </a:prstGeom>
          <a:noFill/>
          <a:ln/>
        </p:spPr>
        <p:txBody>
          <a:bodyPr wrap="square" lIns="0" tIns="0" rIns="0" bIns="0" rtlCol="0" anchor="t"/>
          <a:lstStyle/>
          <a:p>
            <a:pPr algn="l" indent="0" marL="0">
              <a:lnSpc>
                <a:spcPts val="3000"/>
              </a:lnSpc>
              <a:buNone/>
            </a:pPr>
            <a:r>
              <a:rPr lang="en-US" sz="1850" dirty="0">
                <a:solidFill>
                  <a:srgbClr val="FFFFFF"/>
                </a:solidFill>
                <a:latin typeface="PT Sans" pitchFamily="34" charset="0"/>
                <a:ea typeface="PT Sans" pitchFamily="34" charset="-122"/>
                <a:cs typeface="PT Sans" pitchFamily="34" charset="-120"/>
              </a:rPr>
              <a:t>There is limited direct competition in Kalamazoo for frequency-based wellness experiences, making The Freq a unique offering.</a:t>
            </a:r>
            <a:endParaRPr lang="en-US" sz="1850" dirty="0"/>
          </a:p>
        </p:txBody>
      </p:sp>
      <p:sp>
        <p:nvSpPr>
          <p:cNvPr id="10" name="Text 4"/>
          <p:cNvSpPr/>
          <p:nvPr/>
        </p:nvSpPr>
        <p:spPr>
          <a:xfrm>
            <a:off x="6324124" y="6299835"/>
            <a:ext cx="7468553" cy="1149072"/>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We see strong potential for partnerships with local businesses and organizations to expand our reach and impact within the community. Kalamazoo is in need of something new and exciting like The Freq.</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972800" y="0"/>
            <a:ext cx="3657600" cy="8230791"/>
          </a:xfrm>
          <a:prstGeom prst="rect">
            <a:avLst/>
          </a:prstGeom>
        </p:spPr>
      </p:pic>
      <p:sp>
        <p:nvSpPr>
          <p:cNvPr id="3" name="Text 0"/>
          <p:cNvSpPr/>
          <p:nvPr/>
        </p:nvSpPr>
        <p:spPr>
          <a:xfrm>
            <a:off x="678061" y="532686"/>
            <a:ext cx="7113270" cy="569833"/>
          </a:xfrm>
          <a:prstGeom prst="rect">
            <a:avLst/>
          </a:prstGeom>
          <a:noFill/>
          <a:ln/>
        </p:spPr>
        <p:txBody>
          <a:bodyPr wrap="none" lIns="0" tIns="0" rIns="0" bIns="0" rtlCol="0" anchor="t"/>
          <a:lstStyle/>
          <a:p>
            <a:pPr indent="0" marL="0">
              <a:lnSpc>
                <a:spcPts val="4450"/>
              </a:lnSpc>
              <a:buNone/>
            </a:pPr>
            <a:r>
              <a:rPr lang="en-US" sz="3550" dirty="0">
                <a:solidFill>
                  <a:srgbClr val="FFFFFF"/>
                </a:solidFill>
                <a:latin typeface="Nunito Semi Bold" pitchFamily="34" charset="0"/>
                <a:ea typeface="Nunito Semi Bold" pitchFamily="34" charset="-122"/>
                <a:cs typeface="Nunito Semi Bold" pitchFamily="34" charset="-120"/>
              </a:rPr>
              <a:t>A Sustainable and Scalable Model</a:t>
            </a:r>
            <a:endParaRPr lang="en-US" sz="3550" dirty="0"/>
          </a:p>
        </p:txBody>
      </p:sp>
      <p:sp>
        <p:nvSpPr>
          <p:cNvPr id="4" name="Shape 1"/>
          <p:cNvSpPr/>
          <p:nvPr/>
        </p:nvSpPr>
        <p:spPr>
          <a:xfrm>
            <a:off x="678061" y="1393031"/>
            <a:ext cx="9616678" cy="1144072"/>
          </a:xfrm>
          <a:prstGeom prst="roundRect">
            <a:avLst>
              <a:gd name="adj" fmla="val 25401"/>
            </a:avLst>
          </a:prstGeom>
          <a:solidFill>
            <a:srgbClr val="00002E"/>
          </a:solidFill>
          <a:ln w="22860">
            <a:solidFill>
              <a:srgbClr val="F2B42D"/>
            </a:solidFill>
            <a:prstDash val="solid"/>
          </a:ln>
        </p:spPr>
      </p:sp>
      <p:sp>
        <p:nvSpPr>
          <p:cNvPr id="5" name="Text 2"/>
          <p:cNvSpPr/>
          <p:nvPr/>
        </p:nvSpPr>
        <p:spPr>
          <a:xfrm>
            <a:off x="894636" y="1609606"/>
            <a:ext cx="2279213" cy="284798"/>
          </a:xfrm>
          <a:prstGeom prst="rect">
            <a:avLst/>
          </a:prstGeom>
          <a:noFill/>
          <a:ln/>
        </p:spPr>
        <p:txBody>
          <a:bodyPr wrap="none" lIns="0" tIns="0" rIns="0" bIns="0" rtlCol="0" anchor="t"/>
          <a:lstStyle/>
          <a:p>
            <a:pPr indent="0" marL="0">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Tiered Memberships</a:t>
            </a:r>
            <a:endParaRPr lang="en-US" sz="1750" dirty="0"/>
          </a:p>
        </p:txBody>
      </p:sp>
      <p:sp>
        <p:nvSpPr>
          <p:cNvPr id="6" name="Text 3"/>
          <p:cNvSpPr/>
          <p:nvPr/>
        </p:nvSpPr>
        <p:spPr>
          <a:xfrm>
            <a:off x="894636" y="2010608"/>
            <a:ext cx="9183529" cy="309920"/>
          </a:xfrm>
          <a:prstGeom prst="rect">
            <a:avLst/>
          </a:prstGeom>
          <a:noFill/>
          <a:ln/>
        </p:spPr>
        <p:txBody>
          <a:bodyPr wrap="none" lIns="0" tIns="0" rIns="0" bIns="0" rtlCol="0" anchor="t"/>
          <a:lstStyle/>
          <a:p>
            <a:pPr indent="0" marL="0">
              <a:lnSpc>
                <a:spcPts val="2400"/>
              </a:lnSpc>
              <a:buNone/>
            </a:pPr>
            <a:r>
              <a:rPr lang="en-US" sz="1500" dirty="0">
                <a:solidFill>
                  <a:srgbClr val="FFFFFF"/>
                </a:solidFill>
                <a:latin typeface="PT Sans" pitchFamily="34" charset="0"/>
                <a:ea typeface="PT Sans" pitchFamily="34" charset="-122"/>
                <a:cs typeface="PT Sans" pitchFamily="34" charset="-120"/>
              </a:rPr>
              <a:t>Recurring revenue through tiered membership options tailored to different needs and budgets.</a:t>
            </a:r>
            <a:endParaRPr lang="en-US" sz="1500" dirty="0"/>
          </a:p>
        </p:txBody>
      </p:sp>
      <p:sp>
        <p:nvSpPr>
          <p:cNvPr id="7" name="Shape 4"/>
          <p:cNvSpPr/>
          <p:nvPr/>
        </p:nvSpPr>
        <p:spPr>
          <a:xfrm>
            <a:off x="678061" y="2730818"/>
            <a:ext cx="9616678" cy="1144072"/>
          </a:xfrm>
          <a:prstGeom prst="roundRect">
            <a:avLst>
              <a:gd name="adj" fmla="val 25401"/>
            </a:avLst>
          </a:prstGeom>
          <a:solidFill>
            <a:srgbClr val="00002E"/>
          </a:solidFill>
          <a:ln w="22860">
            <a:solidFill>
              <a:srgbClr val="D7425E"/>
            </a:solidFill>
            <a:prstDash val="solid"/>
          </a:ln>
        </p:spPr>
      </p:sp>
      <p:sp>
        <p:nvSpPr>
          <p:cNvPr id="8" name="Text 5"/>
          <p:cNvSpPr/>
          <p:nvPr/>
        </p:nvSpPr>
        <p:spPr>
          <a:xfrm>
            <a:off x="894636" y="2947392"/>
            <a:ext cx="2279213" cy="284798"/>
          </a:xfrm>
          <a:prstGeom prst="rect">
            <a:avLst/>
          </a:prstGeom>
          <a:noFill/>
          <a:ln/>
        </p:spPr>
        <p:txBody>
          <a:bodyPr wrap="none" lIns="0" tIns="0" rIns="0" bIns="0" rtlCol="0" anchor="t"/>
          <a:lstStyle/>
          <a:p>
            <a:pPr indent="0" marL="0">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Individual Sessions</a:t>
            </a:r>
            <a:endParaRPr lang="en-US" sz="1750" dirty="0"/>
          </a:p>
        </p:txBody>
      </p:sp>
      <p:sp>
        <p:nvSpPr>
          <p:cNvPr id="9" name="Text 6"/>
          <p:cNvSpPr/>
          <p:nvPr/>
        </p:nvSpPr>
        <p:spPr>
          <a:xfrm>
            <a:off x="894636" y="3348395"/>
            <a:ext cx="9183529" cy="309920"/>
          </a:xfrm>
          <a:prstGeom prst="rect">
            <a:avLst/>
          </a:prstGeom>
          <a:noFill/>
          <a:ln/>
        </p:spPr>
        <p:txBody>
          <a:bodyPr wrap="none" lIns="0" tIns="0" rIns="0" bIns="0" rtlCol="0" anchor="t"/>
          <a:lstStyle/>
          <a:p>
            <a:pPr indent="0" marL="0">
              <a:lnSpc>
                <a:spcPts val="2400"/>
              </a:lnSpc>
              <a:buNone/>
            </a:pPr>
            <a:r>
              <a:rPr lang="en-US" sz="1500" dirty="0">
                <a:solidFill>
                  <a:srgbClr val="FFFFFF"/>
                </a:solidFill>
                <a:latin typeface="PT Sans" pitchFamily="34" charset="0"/>
                <a:ea typeface="PT Sans" pitchFamily="34" charset="-122"/>
                <a:cs typeface="PT Sans" pitchFamily="34" charset="-120"/>
              </a:rPr>
              <a:t>Flexibility through individual session bookings, catering to those who prefer occasional visits.</a:t>
            </a:r>
            <a:endParaRPr lang="en-US" sz="1500" dirty="0"/>
          </a:p>
        </p:txBody>
      </p:sp>
      <p:sp>
        <p:nvSpPr>
          <p:cNvPr id="10" name="Shape 7"/>
          <p:cNvSpPr/>
          <p:nvPr/>
        </p:nvSpPr>
        <p:spPr>
          <a:xfrm>
            <a:off x="678061" y="4068604"/>
            <a:ext cx="9616678" cy="1453991"/>
          </a:xfrm>
          <a:prstGeom prst="roundRect">
            <a:avLst>
              <a:gd name="adj" fmla="val 19987"/>
            </a:avLst>
          </a:prstGeom>
          <a:solidFill>
            <a:srgbClr val="00002E"/>
          </a:solidFill>
          <a:ln w="22860">
            <a:solidFill>
              <a:srgbClr val="DD785E"/>
            </a:solidFill>
            <a:prstDash val="solid"/>
          </a:ln>
        </p:spPr>
      </p:sp>
      <p:sp>
        <p:nvSpPr>
          <p:cNvPr id="11" name="Text 8"/>
          <p:cNvSpPr/>
          <p:nvPr/>
        </p:nvSpPr>
        <p:spPr>
          <a:xfrm>
            <a:off x="894636" y="4285178"/>
            <a:ext cx="2279213" cy="284798"/>
          </a:xfrm>
          <a:prstGeom prst="rect">
            <a:avLst/>
          </a:prstGeom>
          <a:noFill/>
          <a:ln/>
        </p:spPr>
        <p:txBody>
          <a:bodyPr wrap="none" lIns="0" tIns="0" rIns="0" bIns="0" rtlCol="0" anchor="t"/>
          <a:lstStyle/>
          <a:p>
            <a:pPr indent="0" marL="0">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Wellness Services</a:t>
            </a:r>
            <a:endParaRPr lang="en-US" sz="1750" dirty="0"/>
          </a:p>
        </p:txBody>
      </p:sp>
      <p:sp>
        <p:nvSpPr>
          <p:cNvPr id="12" name="Text 9"/>
          <p:cNvSpPr/>
          <p:nvPr/>
        </p:nvSpPr>
        <p:spPr>
          <a:xfrm>
            <a:off x="894636" y="4686181"/>
            <a:ext cx="9183529" cy="619839"/>
          </a:xfrm>
          <a:prstGeom prst="rect">
            <a:avLst/>
          </a:prstGeom>
          <a:noFill/>
          <a:ln/>
        </p:spPr>
        <p:txBody>
          <a:bodyPr wrap="square" lIns="0" tIns="0" rIns="0" bIns="0" rtlCol="0" anchor="t"/>
          <a:lstStyle/>
          <a:p>
            <a:pPr indent="0" marL="0">
              <a:lnSpc>
                <a:spcPts val="2400"/>
              </a:lnSpc>
              <a:buNone/>
            </a:pPr>
            <a:r>
              <a:rPr lang="en-US" sz="1500" dirty="0">
                <a:solidFill>
                  <a:srgbClr val="FFFFFF"/>
                </a:solidFill>
                <a:latin typeface="PT Sans" pitchFamily="34" charset="0"/>
                <a:ea typeface="PT Sans" pitchFamily="34" charset="-122"/>
                <a:cs typeface="PT Sans" pitchFamily="34" charset="-120"/>
              </a:rPr>
              <a:t>Specialized wellness center services addressing specific needs such as stress management and focus enhancement.</a:t>
            </a:r>
            <a:endParaRPr lang="en-US" sz="1500" dirty="0"/>
          </a:p>
        </p:txBody>
      </p:sp>
      <p:sp>
        <p:nvSpPr>
          <p:cNvPr id="13" name="Shape 10"/>
          <p:cNvSpPr/>
          <p:nvPr/>
        </p:nvSpPr>
        <p:spPr>
          <a:xfrm>
            <a:off x="678061" y="5716310"/>
            <a:ext cx="9616678" cy="1144072"/>
          </a:xfrm>
          <a:prstGeom prst="roundRect">
            <a:avLst>
              <a:gd name="adj" fmla="val 25401"/>
            </a:avLst>
          </a:prstGeom>
          <a:solidFill>
            <a:srgbClr val="00002E"/>
          </a:solidFill>
          <a:ln w="22860">
            <a:solidFill>
              <a:srgbClr val="48A8E2"/>
            </a:solidFill>
            <a:prstDash val="solid"/>
          </a:ln>
        </p:spPr>
      </p:sp>
      <p:sp>
        <p:nvSpPr>
          <p:cNvPr id="14" name="Text 11"/>
          <p:cNvSpPr/>
          <p:nvPr/>
        </p:nvSpPr>
        <p:spPr>
          <a:xfrm>
            <a:off x="894636" y="5932884"/>
            <a:ext cx="2570202" cy="284798"/>
          </a:xfrm>
          <a:prstGeom prst="rect">
            <a:avLst/>
          </a:prstGeom>
          <a:noFill/>
          <a:ln/>
        </p:spPr>
        <p:txBody>
          <a:bodyPr wrap="none" lIns="0" tIns="0" rIns="0" bIns="0" rtlCol="0" anchor="t"/>
          <a:lstStyle/>
          <a:p>
            <a:pPr indent="0" marL="0">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Workshops and Retreats</a:t>
            </a:r>
            <a:endParaRPr lang="en-US" sz="1750" dirty="0"/>
          </a:p>
        </p:txBody>
      </p:sp>
      <p:sp>
        <p:nvSpPr>
          <p:cNvPr id="15" name="Text 12"/>
          <p:cNvSpPr/>
          <p:nvPr/>
        </p:nvSpPr>
        <p:spPr>
          <a:xfrm>
            <a:off x="894636" y="6333887"/>
            <a:ext cx="9183529" cy="309920"/>
          </a:xfrm>
          <a:prstGeom prst="rect">
            <a:avLst/>
          </a:prstGeom>
          <a:noFill/>
          <a:ln/>
        </p:spPr>
        <p:txBody>
          <a:bodyPr wrap="none" lIns="0" tIns="0" rIns="0" bIns="0" rtlCol="0" anchor="t"/>
          <a:lstStyle/>
          <a:p>
            <a:pPr indent="0" marL="0">
              <a:lnSpc>
                <a:spcPts val="2400"/>
              </a:lnSpc>
              <a:buNone/>
            </a:pPr>
            <a:r>
              <a:rPr lang="en-US" sz="1500" dirty="0">
                <a:solidFill>
                  <a:srgbClr val="FFFFFF"/>
                </a:solidFill>
                <a:latin typeface="PT Sans" pitchFamily="34" charset="0"/>
                <a:ea typeface="PT Sans" pitchFamily="34" charset="-122"/>
                <a:cs typeface="PT Sans" pitchFamily="34" charset="-120"/>
              </a:rPr>
              <a:t>Immersive experiences through workshops and retreats, fostering deeper engagement and community.</a:t>
            </a:r>
            <a:endParaRPr lang="en-US" sz="1500" dirty="0"/>
          </a:p>
        </p:txBody>
      </p:sp>
      <p:sp>
        <p:nvSpPr>
          <p:cNvPr id="16" name="Text 13"/>
          <p:cNvSpPr/>
          <p:nvPr/>
        </p:nvSpPr>
        <p:spPr>
          <a:xfrm>
            <a:off x="678061" y="7078266"/>
            <a:ext cx="9616678" cy="619839"/>
          </a:xfrm>
          <a:prstGeom prst="rect">
            <a:avLst/>
          </a:prstGeom>
          <a:noFill/>
          <a:ln/>
        </p:spPr>
        <p:txBody>
          <a:bodyPr wrap="square" lIns="0" tIns="0" rIns="0" bIns="0" rtlCol="0" anchor="t"/>
          <a:lstStyle/>
          <a:p>
            <a:pPr indent="0" marL="0">
              <a:lnSpc>
                <a:spcPts val="2400"/>
              </a:lnSpc>
              <a:buNone/>
            </a:pPr>
            <a:r>
              <a:rPr lang="en-US" sz="1500" dirty="0">
                <a:solidFill>
                  <a:srgbClr val="FFFFFF"/>
                </a:solidFill>
                <a:latin typeface="PT Sans" pitchFamily="34" charset="0"/>
                <a:ea typeface="PT Sans" pitchFamily="34" charset="-122"/>
                <a:cs typeface="PT Sans" pitchFamily="34" charset="-120"/>
              </a:rPr>
              <a:t>Our sustainable business model ensures long-term viability and allows for scalability as we grow within Kalamazoo and beyond.</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680323"/>
            <a:ext cx="5632490"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Meet the Team</a:t>
            </a:r>
            <a:endParaRPr lang="en-US" sz="4400" dirty="0"/>
          </a:p>
        </p:txBody>
      </p:sp>
      <p:sp>
        <p:nvSpPr>
          <p:cNvPr id="3" name="Text 1"/>
          <p:cNvSpPr/>
          <p:nvPr/>
        </p:nvSpPr>
        <p:spPr>
          <a:xfrm>
            <a:off x="837724" y="1958697"/>
            <a:ext cx="6185535" cy="1915120"/>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The Freq is led by Marc Tuinier, a Kalamazoo resident with a passion for wellness and a proven track record in business management and community engagement. Our team combines expertise in operations, audio engineering, and wellness services, ensuring a holistic and effective approach.</a:t>
            </a:r>
            <a:endParaRPr lang="en-US" sz="1850" dirty="0"/>
          </a:p>
        </p:txBody>
      </p:sp>
      <p:sp>
        <p:nvSpPr>
          <p:cNvPr id="4" name="Text 2"/>
          <p:cNvSpPr/>
          <p:nvPr/>
        </p:nvSpPr>
        <p:spPr>
          <a:xfrm>
            <a:off x="837724" y="4089202"/>
            <a:ext cx="6185535" cy="1149072"/>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We are committed to building a strong, local team and creating jobs in Kalamazoo, contributing to the economic well-being of our community.</a:t>
            </a:r>
            <a:endParaRPr lang="en-US" sz="1850" dirty="0"/>
          </a:p>
        </p:txBody>
      </p:sp>
      <p:pic>
        <p:nvPicPr>
          <p:cNvPr id="5" name="Image 0" descr="preencoded.png">    </p:cNvPr>
          <p:cNvPicPr>
            <a:picLocks noChangeAspect="1"/>
          </p:cNvPicPr>
          <p:nvPr/>
        </p:nvPicPr>
        <p:blipFill>
          <a:blip r:embed="rId1"/>
          <a:stretch>
            <a:fillRect/>
          </a:stretch>
        </p:blipFill>
        <p:spPr>
          <a:xfrm>
            <a:off x="7614761" y="2012513"/>
            <a:ext cx="6185535" cy="4232196"/>
          </a:xfrm>
          <a:prstGeom prst="rect">
            <a:avLst/>
          </a:prstGeom>
        </p:spPr>
      </p:pic>
      <p:sp>
        <p:nvSpPr>
          <p:cNvPr id="6" name="Text 3"/>
          <p:cNvSpPr/>
          <p:nvPr/>
        </p:nvSpPr>
        <p:spPr>
          <a:xfrm>
            <a:off x="837724" y="6783110"/>
            <a:ext cx="12954952" cy="766048"/>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Our Kalamazoo-based team is dedicated to bringing innovative wellness solutions to our community, driving positive change and growth.</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88869" y="711756"/>
            <a:ext cx="7739062" cy="1180386"/>
          </a:xfrm>
          <a:prstGeom prst="rect">
            <a:avLst/>
          </a:prstGeom>
          <a:noFill/>
          <a:ln/>
        </p:spPr>
        <p:txBody>
          <a:bodyPr wrap="square" lIns="0" tIns="0" rIns="0" bIns="0" rtlCol="0" anchor="t"/>
          <a:lstStyle/>
          <a:p>
            <a:pPr indent="0" marL="0">
              <a:lnSpc>
                <a:spcPts val="4600"/>
              </a:lnSpc>
              <a:buNone/>
            </a:pPr>
            <a:r>
              <a:rPr lang="en-US" sz="3700" dirty="0">
                <a:solidFill>
                  <a:srgbClr val="FFFFFF"/>
                </a:solidFill>
                <a:latin typeface="Nunito Semi Bold" pitchFamily="34" charset="0"/>
                <a:ea typeface="Nunito Semi Bold" pitchFamily="34" charset="-122"/>
                <a:cs typeface="Nunito Semi Bold" pitchFamily="34" charset="-120"/>
              </a:rPr>
              <a:t>Investing in Kalamazoo's Well-being</a:t>
            </a:r>
            <a:endParaRPr lang="en-US" sz="3700" dirty="0"/>
          </a:p>
        </p:txBody>
      </p:sp>
      <p:sp>
        <p:nvSpPr>
          <p:cNvPr id="4" name="Shape 1"/>
          <p:cNvSpPr/>
          <p:nvPr/>
        </p:nvSpPr>
        <p:spPr>
          <a:xfrm>
            <a:off x="6478429" y="2193131"/>
            <a:ext cx="22860" cy="4456748"/>
          </a:xfrm>
          <a:prstGeom prst="roundRect">
            <a:avLst>
              <a:gd name="adj" fmla="val 1316976"/>
            </a:avLst>
          </a:prstGeom>
          <a:solidFill>
            <a:srgbClr val="FFFFFF">
              <a:alpha val="24000"/>
            </a:srgbClr>
          </a:solidFill>
          <a:ln/>
        </p:spPr>
      </p:sp>
      <p:sp>
        <p:nvSpPr>
          <p:cNvPr id="5" name="Shape 2"/>
          <p:cNvSpPr/>
          <p:nvPr/>
        </p:nvSpPr>
        <p:spPr>
          <a:xfrm>
            <a:off x="6692741" y="2633186"/>
            <a:ext cx="702469" cy="22860"/>
          </a:xfrm>
          <a:prstGeom prst="roundRect">
            <a:avLst>
              <a:gd name="adj" fmla="val 1316976"/>
            </a:avLst>
          </a:prstGeom>
          <a:solidFill>
            <a:srgbClr val="F2B42D"/>
          </a:solidFill>
          <a:ln/>
        </p:spPr>
      </p:sp>
      <p:sp>
        <p:nvSpPr>
          <p:cNvPr id="6" name="Shape 3"/>
          <p:cNvSpPr/>
          <p:nvPr/>
        </p:nvSpPr>
        <p:spPr>
          <a:xfrm>
            <a:off x="6264116" y="2418874"/>
            <a:ext cx="451485" cy="451485"/>
          </a:xfrm>
          <a:prstGeom prst="roundRect">
            <a:avLst>
              <a:gd name="adj" fmla="val 66682"/>
            </a:avLst>
          </a:prstGeom>
          <a:solidFill>
            <a:srgbClr val="00002E"/>
          </a:solidFill>
          <a:ln w="22860">
            <a:solidFill>
              <a:srgbClr val="F2B42D"/>
            </a:solidFill>
            <a:prstDash val="solid"/>
          </a:ln>
        </p:spPr>
      </p:sp>
      <p:sp>
        <p:nvSpPr>
          <p:cNvPr id="7" name="Text 4"/>
          <p:cNvSpPr/>
          <p:nvPr/>
        </p:nvSpPr>
        <p:spPr>
          <a:xfrm>
            <a:off x="6404848" y="2502932"/>
            <a:ext cx="170021" cy="283369"/>
          </a:xfrm>
          <a:prstGeom prst="rect">
            <a:avLst/>
          </a:prstGeom>
          <a:noFill/>
          <a:ln/>
        </p:spPr>
        <p:txBody>
          <a:bodyPr wrap="none" lIns="0" tIns="0" rIns="0" bIns="0" rtlCol="0" anchor="t"/>
          <a:lstStyle/>
          <a:p>
            <a:pPr algn="ctr" indent="0" marL="0">
              <a:lnSpc>
                <a:spcPts val="2200"/>
              </a:lnSpc>
              <a:buNone/>
            </a:pPr>
            <a:r>
              <a:rPr lang="en-US" sz="2200" dirty="0">
                <a:solidFill>
                  <a:srgbClr val="FFFFFF"/>
                </a:solidFill>
                <a:latin typeface="Nunito Semi Bold" pitchFamily="34" charset="0"/>
                <a:ea typeface="Nunito Semi Bold" pitchFamily="34" charset="-122"/>
                <a:cs typeface="Nunito Semi Bold" pitchFamily="34" charset="-120"/>
              </a:rPr>
              <a:t>1</a:t>
            </a:r>
            <a:endParaRPr lang="en-US" sz="2200" dirty="0"/>
          </a:p>
        </p:txBody>
      </p:sp>
      <p:sp>
        <p:nvSpPr>
          <p:cNvPr id="8" name="Text 5"/>
          <p:cNvSpPr/>
          <p:nvPr/>
        </p:nvSpPr>
        <p:spPr>
          <a:xfrm>
            <a:off x="7593687" y="2393752"/>
            <a:ext cx="2361248" cy="295037"/>
          </a:xfrm>
          <a:prstGeom prst="rect">
            <a:avLst/>
          </a:prstGeom>
          <a:noFill/>
          <a:ln/>
        </p:spPr>
        <p:txBody>
          <a:bodyPr wrap="none" lIns="0" tIns="0" rIns="0" bIns="0" rtlCol="0" anchor="t"/>
          <a:lstStyle/>
          <a:p>
            <a:pPr algn="l" indent="0" marL="0">
              <a:lnSpc>
                <a:spcPts val="2300"/>
              </a:lnSpc>
              <a:buNone/>
            </a:pPr>
            <a:r>
              <a:rPr lang="en-US" sz="1850" dirty="0">
                <a:solidFill>
                  <a:srgbClr val="FFFFFF"/>
                </a:solidFill>
                <a:latin typeface="Nunito Semi Bold" pitchFamily="34" charset="0"/>
                <a:ea typeface="Nunito Semi Bold" pitchFamily="34" charset="-122"/>
                <a:cs typeface="Nunito Semi Bold" pitchFamily="34" charset="-120"/>
              </a:rPr>
              <a:t>Seed Funding</a:t>
            </a:r>
            <a:endParaRPr lang="en-US" sz="1850" dirty="0"/>
          </a:p>
        </p:txBody>
      </p:sp>
      <p:sp>
        <p:nvSpPr>
          <p:cNvPr id="9" name="Text 6"/>
          <p:cNvSpPr/>
          <p:nvPr/>
        </p:nvSpPr>
        <p:spPr>
          <a:xfrm>
            <a:off x="7593687" y="2809161"/>
            <a:ext cx="6334244" cy="642223"/>
          </a:xfrm>
          <a:prstGeom prst="rect">
            <a:avLst/>
          </a:prstGeom>
          <a:noFill/>
          <a:ln/>
        </p:spPr>
        <p:txBody>
          <a:bodyPr wrap="square" lIns="0" tIns="0" rIns="0" bIns="0" rtlCol="0" anchor="t"/>
          <a:lstStyle/>
          <a:p>
            <a:pPr algn="l" indent="0" marL="0">
              <a:lnSpc>
                <a:spcPts val="2500"/>
              </a:lnSpc>
              <a:buNone/>
            </a:pPr>
            <a:r>
              <a:rPr lang="en-US" sz="1550" dirty="0">
                <a:solidFill>
                  <a:srgbClr val="FFFFFF"/>
                </a:solidFill>
                <a:latin typeface="PT Sans" pitchFamily="34" charset="0"/>
                <a:ea typeface="PT Sans" pitchFamily="34" charset="-122"/>
                <a:cs typeface="PT Sans" pitchFamily="34" charset="-120"/>
              </a:rPr>
              <a:t>Seeking $365,000 in seed funding to launch our flagship facility in downtown Kalamazoo.</a:t>
            </a:r>
            <a:endParaRPr lang="en-US" sz="1550" dirty="0"/>
          </a:p>
        </p:txBody>
      </p:sp>
      <p:sp>
        <p:nvSpPr>
          <p:cNvPr id="10" name="Shape 7"/>
          <p:cNvSpPr/>
          <p:nvPr/>
        </p:nvSpPr>
        <p:spPr>
          <a:xfrm>
            <a:off x="6692741" y="4292679"/>
            <a:ext cx="702469" cy="22860"/>
          </a:xfrm>
          <a:prstGeom prst="roundRect">
            <a:avLst>
              <a:gd name="adj" fmla="val 1316976"/>
            </a:avLst>
          </a:prstGeom>
          <a:solidFill>
            <a:srgbClr val="D7425E"/>
          </a:solidFill>
          <a:ln/>
        </p:spPr>
      </p:sp>
      <p:sp>
        <p:nvSpPr>
          <p:cNvPr id="11" name="Shape 8"/>
          <p:cNvSpPr/>
          <p:nvPr/>
        </p:nvSpPr>
        <p:spPr>
          <a:xfrm>
            <a:off x="6264116" y="4078367"/>
            <a:ext cx="451485" cy="451485"/>
          </a:xfrm>
          <a:prstGeom prst="roundRect">
            <a:avLst>
              <a:gd name="adj" fmla="val 66682"/>
            </a:avLst>
          </a:prstGeom>
          <a:solidFill>
            <a:srgbClr val="00002E"/>
          </a:solidFill>
          <a:ln w="22860">
            <a:solidFill>
              <a:srgbClr val="D7425E"/>
            </a:solidFill>
            <a:prstDash val="solid"/>
          </a:ln>
        </p:spPr>
      </p:sp>
      <p:sp>
        <p:nvSpPr>
          <p:cNvPr id="12" name="Text 9"/>
          <p:cNvSpPr/>
          <p:nvPr/>
        </p:nvSpPr>
        <p:spPr>
          <a:xfrm>
            <a:off x="6404848" y="4162425"/>
            <a:ext cx="170021" cy="283369"/>
          </a:xfrm>
          <a:prstGeom prst="rect">
            <a:avLst/>
          </a:prstGeom>
          <a:noFill/>
          <a:ln/>
        </p:spPr>
        <p:txBody>
          <a:bodyPr wrap="none" lIns="0" tIns="0" rIns="0" bIns="0" rtlCol="0" anchor="t"/>
          <a:lstStyle/>
          <a:p>
            <a:pPr algn="ctr" indent="0" marL="0">
              <a:lnSpc>
                <a:spcPts val="2200"/>
              </a:lnSpc>
              <a:buNone/>
            </a:pPr>
            <a:r>
              <a:rPr lang="en-US" sz="2200" dirty="0">
                <a:solidFill>
                  <a:srgbClr val="FFFFFF"/>
                </a:solidFill>
                <a:latin typeface="Nunito Semi Bold" pitchFamily="34" charset="0"/>
                <a:ea typeface="Nunito Semi Bold" pitchFamily="34" charset="-122"/>
                <a:cs typeface="Nunito Semi Bold" pitchFamily="34" charset="-120"/>
              </a:rPr>
              <a:t>2</a:t>
            </a:r>
            <a:endParaRPr lang="en-US" sz="2200" dirty="0"/>
          </a:p>
        </p:txBody>
      </p:sp>
      <p:sp>
        <p:nvSpPr>
          <p:cNvPr id="13" name="Text 10"/>
          <p:cNvSpPr/>
          <p:nvPr/>
        </p:nvSpPr>
        <p:spPr>
          <a:xfrm>
            <a:off x="7593687" y="4053245"/>
            <a:ext cx="2361248" cy="295037"/>
          </a:xfrm>
          <a:prstGeom prst="rect">
            <a:avLst/>
          </a:prstGeom>
          <a:noFill/>
          <a:ln/>
        </p:spPr>
        <p:txBody>
          <a:bodyPr wrap="none" lIns="0" tIns="0" rIns="0" bIns="0" rtlCol="0" anchor="t"/>
          <a:lstStyle/>
          <a:p>
            <a:pPr algn="l" indent="0" marL="0">
              <a:lnSpc>
                <a:spcPts val="2300"/>
              </a:lnSpc>
              <a:buNone/>
            </a:pPr>
            <a:r>
              <a:rPr lang="en-US" sz="1850" dirty="0">
                <a:solidFill>
                  <a:srgbClr val="FFFFFF"/>
                </a:solidFill>
                <a:latin typeface="Nunito Semi Bold" pitchFamily="34" charset="0"/>
                <a:ea typeface="Nunito Semi Bold" pitchFamily="34" charset="-122"/>
                <a:cs typeface="Nunito Semi Bold" pitchFamily="34" charset="-120"/>
              </a:rPr>
              <a:t>Location</a:t>
            </a:r>
            <a:endParaRPr lang="en-US" sz="1850" dirty="0"/>
          </a:p>
        </p:txBody>
      </p:sp>
      <p:sp>
        <p:nvSpPr>
          <p:cNvPr id="14" name="Text 11"/>
          <p:cNvSpPr/>
          <p:nvPr/>
        </p:nvSpPr>
        <p:spPr>
          <a:xfrm>
            <a:off x="7593687" y="4468654"/>
            <a:ext cx="6334244" cy="642223"/>
          </a:xfrm>
          <a:prstGeom prst="rect">
            <a:avLst/>
          </a:prstGeom>
          <a:noFill/>
          <a:ln/>
        </p:spPr>
        <p:txBody>
          <a:bodyPr wrap="square" lIns="0" tIns="0" rIns="0" bIns="0" rtlCol="0" anchor="t"/>
          <a:lstStyle/>
          <a:p>
            <a:pPr algn="l" indent="0" marL="0">
              <a:lnSpc>
                <a:spcPts val="2500"/>
              </a:lnSpc>
              <a:buNone/>
            </a:pPr>
            <a:r>
              <a:rPr lang="en-US" sz="1550" dirty="0">
                <a:solidFill>
                  <a:srgbClr val="FFFFFF"/>
                </a:solidFill>
                <a:latin typeface="PT Sans" pitchFamily="34" charset="0"/>
                <a:ea typeface="PT Sans" pitchFamily="34" charset="-122"/>
                <a:cs typeface="PT Sans" pitchFamily="34" charset="-120"/>
              </a:rPr>
              <a:t>Open a location with the best sound, light and vibration equipment, in the best possible area.</a:t>
            </a:r>
            <a:endParaRPr lang="en-US" sz="1550" dirty="0"/>
          </a:p>
        </p:txBody>
      </p:sp>
      <p:sp>
        <p:nvSpPr>
          <p:cNvPr id="15" name="Shape 12"/>
          <p:cNvSpPr/>
          <p:nvPr/>
        </p:nvSpPr>
        <p:spPr>
          <a:xfrm>
            <a:off x="6692741" y="5952172"/>
            <a:ext cx="702469" cy="22860"/>
          </a:xfrm>
          <a:prstGeom prst="roundRect">
            <a:avLst>
              <a:gd name="adj" fmla="val 1316976"/>
            </a:avLst>
          </a:prstGeom>
          <a:solidFill>
            <a:srgbClr val="DD785E"/>
          </a:solidFill>
          <a:ln/>
        </p:spPr>
      </p:sp>
      <p:sp>
        <p:nvSpPr>
          <p:cNvPr id="16" name="Shape 13"/>
          <p:cNvSpPr/>
          <p:nvPr/>
        </p:nvSpPr>
        <p:spPr>
          <a:xfrm>
            <a:off x="6264116" y="5737860"/>
            <a:ext cx="451485" cy="451485"/>
          </a:xfrm>
          <a:prstGeom prst="roundRect">
            <a:avLst>
              <a:gd name="adj" fmla="val 66682"/>
            </a:avLst>
          </a:prstGeom>
          <a:solidFill>
            <a:srgbClr val="00002E"/>
          </a:solidFill>
          <a:ln w="22860">
            <a:solidFill>
              <a:srgbClr val="DD785E"/>
            </a:solidFill>
            <a:prstDash val="solid"/>
          </a:ln>
        </p:spPr>
      </p:sp>
      <p:sp>
        <p:nvSpPr>
          <p:cNvPr id="17" name="Text 14"/>
          <p:cNvSpPr/>
          <p:nvPr/>
        </p:nvSpPr>
        <p:spPr>
          <a:xfrm>
            <a:off x="6404848" y="5821918"/>
            <a:ext cx="170021" cy="283369"/>
          </a:xfrm>
          <a:prstGeom prst="rect">
            <a:avLst/>
          </a:prstGeom>
          <a:noFill/>
          <a:ln/>
        </p:spPr>
        <p:txBody>
          <a:bodyPr wrap="none" lIns="0" tIns="0" rIns="0" bIns="0" rtlCol="0" anchor="t"/>
          <a:lstStyle/>
          <a:p>
            <a:pPr algn="ctr" indent="0" marL="0">
              <a:lnSpc>
                <a:spcPts val="2200"/>
              </a:lnSpc>
              <a:buNone/>
            </a:pPr>
            <a:r>
              <a:rPr lang="en-US" sz="2200" dirty="0">
                <a:solidFill>
                  <a:srgbClr val="FFFFFF"/>
                </a:solidFill>
                <a:latin typeface="Nunito Semi Bold" pitchFamily="34" charset="0"/>
                <a:ea typeface="Nunito Semi Bold" pitchFamily="34" charset="-122"/>
                <a:cs typeface="Nunito Semi Bold" pitchFamily="34" charset="-120"/>
              </a:rPr>
              <a:t>3</a:t>
            </a:r>
            <a:endParaRPr lang="en-US" sz="2200" dirty="0"/>
          </a:p>
        </p:txBody>
      </p:sp>
      <p:sp>
        <p:nvSpPr>
          <p:cNvPr id="18" name="Text 15"/>
          <p:cNvSpPr/>
          <p:nvPr/>
        </p:nvSpPr>
        <p:spPr>
          <a:xfrm>
            <a:off x="7593687" y="5712738"/>
            <a:ext cx="2361248" cy="295037"/>
          </a:xfrm>
          <a:prstGeom prst="rect">
            <a:avLst/>
          </a:prstGeom>
          <a:noFill/>
          <a:ln/>
        </p:spPr>
        <p:txBody>
          <a:bodyPr wrap="none" lIns="0" tIns="0" rIns="0" bIns="0" rtlCol="0" anchor="t"/>
          <a:lstStyle/>
          <a:p>
            <a:pPr algn="l" indent="0" marL="0">
              <a:lnSpc>
                <a:spcPts val="2300"/>
              </a:lnSpc>
              <a:buNone/>
            </a:pPr>
            <a:r>
              <a:rPr lang="en-US" sz="1850" dirty="0">
                <a:solidFill>
                  <a:srgbClr val="FFFFFF"/>
                </a:solidFill>
                <a:latin typeface="Nunito Semi Bold" pitchFamily="34" charset="0"/>
                <a:ea typeface="Nunito Semi Bold" pitchFamily="34" charset="-122"/>
                <a:cs typeface="Nunito Semi Bold" pitchFamily="34" charset="-120"/>
              </a:rPr>
              <a:t>Local Team</a:t>
            </a:r>
            <a:endParaRPr lang="en-US" sz="1850" dirty="0"/>
          </a:p>
        </p:txBody>
      </p:sp>
      <p:sp>
        <p:nvSpPr>
          <p:cNvPr id="19" name="Text 16"/>
          <p:cNvSpPr/>
          <p:nvPr/>
        </p:nvSpPr>
        <p:spPr>
          <a:xfrm>
            <a:off x="7593687" y="6128147"/>
            <a:ext cx="6334244" cy="321112"/>
          </a:xfrm>
          <a:prstGeom prst="rect">
            <a:avLst/>
          </a:prstGeom>
          <a:noFill/>
          <a:ln/>
        </p:spPr>
        <p:txBody>
          <a:bodyPr wrap="none" lIns="0" tIns="0" rIns="0" bIns="0" rtlCol="0" anchor="t"/>
          <a:lstStyle/>
          <a:p>
            <a:pPr algn="l" indent="0" marL="0">
              <a:lnSpc>
                <a:spcPts val="2500"/>
              </a:lnSpc>
              <a:buNone/>
            </a:pPr>
            <a:r>
              <a:rPr lang="en-US" sz="1550" dirty="0">
                <a:solidFill>
                  <a:srgbClr val="FFFFFF"/>
                </a:solidFill>
                <a:latin typeface="PT Sans" pitchFamily="34" charset="0"/>
                <a:ea typeface="PT Sans" pitchFamily="34" charset="-122"/>
                <a:cs typeface="PT Sans" pitchFamily="34" charset="-120"/>
              </a:rPr>
              <a:t>The Freq will have a strong, local team with deep ties to the community.</a:t>
            </a:r>
            <a:endParaRPr lang="en-US" sz="1550" dirty="0"/>
          </a:p>
        </p:txBody>
      </p:sp>
      <p:sp>
        <p:nvSpPr>
          <p:cNvPr id="20" name="Text 17"/>
          <p:cNvSpPr/>
          <p:nvPr/>
        </p:nvSpPr>
        <p:spPr>
          <a:xfrm>
            <a:off x="6188869" y="6875621"/>
            <a:ext cx="7739062" cy="642223"/>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Key financial projections include achieving break-even within the first 18 months and significant revenue growth in Year 2, driven by strong local demand.</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2025-02-18T06:55:52Z</dcterms:created>
  <dcterms:modified xsi:type="dcterms:W3CDTF">2025-02-18T06:55:52Z</dcterms:modified>
</cp:coreProperties>
</file>